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68" r:id="rId2"/>
    <p:sldId id="264" r:id="rId3"/>
    <p:sldId id="265" r:id="rId4"/>
    <p:sldId id="257" r:id="rId5"/>
    <p:sldId id="277" r:id="rId6"/>
    <p:sldId id="258" r:id="rId7"/>
    <p:sldId id="259" r:id="rId8"/>
    <p:sldId id="261" r:id="rId9"/>
    <p:sldId id="279" r:id="rId10"/>
    <p:sldId id="280" r:id="rId11"/>
    <p:sldId id="271" r:id="rId12"/>
    <p:sldId id="272" r:id="rId13"/>
    <p:sldId id="273" r:id="rId14"/>
    <p:sldId id="274" r:id="rId15"/>
    <p:sldId id="275" r:id="rId16"/>
    <p:sldId id="276" r:id="rId17"/>
  </p:sldIdLst>
  <p:sldSz cx="9144000" cy="6858000" type="screen4x3"/>
  <p:notesSz cx="6858000" cy="9945688"/>
  <p:defaultTextStyle>
    <a:defPPr>
      <a:defRPr lang="fi-FI"/>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475">
          <p15:clr>
            <a:srgbClr val="A4A3A4"/>
          </p15:clr>
        </p15:guide>
        <p15:guide id="4" orient="horz" pos="2205">
          <p15:clr>
            <a:srgbClr val="A4A3A4"/>
          </p15:clr>
        </p15:guide>
        <p15:guide id="5"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a:srgbClr val="0091C7"/>
    <a:srgbClr val="00587C"/>
    <a:srgbClr val="18AAD9"/>
    <a:srgbClr val="5ABBDF"/>
    <a:srgbClr val="C9E8F1"/>
    <a:srgbClr val="D1D1E0"/>
    <a:srgbClr val="005FA0"/>
    <a:srgbClr val="005A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p:cViewPr varScale="1">
        <p:scale>
          <a:sx n="70" d="100"/>
          <a:sy n="70" d="100"/>
        </p:scale>
        <p:origin x="1386" y="72"/>
      </p:cViewPr>
      <p:guideLst>
        <p:guide orient="horz" pos="2160"/>
        <p:guide pos="2880"/>
        <p:guide orient="horz" pos="3475"/>
        <p:guide orient="horz" pos="2205"/>
        <p:guide pos="575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15F7C735-2DCE-8F46-BB42-7B51316C20E1}" type="datetimeFigureOut">
              <a:t>29.4.2016</a:t>
            </a:fld>
            <a:endParaRPr lang="fi-FI"/>
          </a:p>
        </p:txBody>
      </p:sp>
      <p:sp>
        <p:nvSpPr>
          <p:cNvPr id="4" name="Alatunnisteen paikkamerkki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8ED56642-61D3-8044-BD95-727BDD34D80D}" type="slidenum">
              <a:t>‹#›</a:t>
            </a:fld>
            <a:endParaRPr lang="fi-FI"/>
          </a:p>
        </p:txBody>
      </p:sp>
    </p:spTree>
    <p:extLst>
      <p:ext uri="{BB962C8B-B14F-4D97-AF65-F5344CB8AC3E}">
        <p14:creationId xmlns:p14="http://schemas.microsoft.com/office/powerpoint/2010/main" val="41333028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9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fi-FI" altLang="fi-FI"/>
          </a:p>
        </p:txBody>
      </p:sp>
      <p:sp>
        <p:nvSpPr>
          <p:cNvPr id="3075" name="Rectangle 3"/>
          <p:cNvSpPr>
            <a:spLocks noGrp="1" noChangeArrowheads="1"/>
          </p:cNvSpPr>
          <p:nvPr>
            <p:ph type="dt" idx="1"/>
          </p:nvPr>
        </p:nvSpPr>
        <p:spPr bwMode="auto">
          <a:xfrm>
            <a:off x="3884613" y="0"/>
            <a:ext cx="2971800" cy="49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fi-FI" altLang="fi-FI"/>
          </a:p>
        </p:txBody>
      </p:sp>
      <p:sp>
        <p:nvSpPr>
          <p:cNvPr id="2052"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724202"/>
            <a:ext cx="5486400" cy="447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i-FI" altLang="fi-FI" noProof="0" smtClean="0"/>
              <a:t>Muokkaa tekstin perustyylejä napsauttamalla</a:t>
            </a:r>
          </a:p>
          <a:p>
            <a:pPr lvl="1"/>
            <a:r>
              <a:rPr lang="fi-FI" altLang="fi-FI" noProof="0" smtClean="0"/>
              <a:t>toinen taso</a:t>
            </a:r>
          </a:p>
          <a:p>
            <a:pPr lvl="2"/>
            <a:r>
              <a:rPr lang="fi-FI" altLang="fi-FI" noProof="0" smtClean="0"/>
              <a:t>kolmas taso</a:t>
            </a:r>
          </a:p>
          <a:p>
            <a:pPr lvl="3"/>
            <a:r>
              <a:rPr lang="fi-FI" altLang="fi-FI" noProof="0" smtClean="0"/>
              <a:t>neljäs taso</a:t>
            </a:r>
          </a:p>
          <a:p>
            <a:pPr lvl="4"/>
            <a:r>
              <a:rPr lang="fi-FI" altLang="fi-FI" noProof="0" smtClean="0"/>
              <a:t>viides taso</a:t>
            </a:r>
          </a:p>
        </p:txBody>
      </p:sp>
      <p:sp>
        <p:nvSpPr>
          <p:cNvPr id="3078" name="Rectangle 6"/>
          <p:cNvSpPr>
            <a:spLocks noGrp="1" noChangeArrowheads="1"/>
          </p:cNvSpPr>
          <p:nvPr>
            <p:ph type="ftr" sz="quarter" idx="4"/>
          </p:nvPr>
        </p:nvSpPr>
        <p:spPr bwMode="auto">
          <a:xfrm>
            <a:off x="0" y="9446678"/>
            <a:ext cx="2971800" cy="49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fi-FI" altLang="fi-FI"/>
          </a:p>
        </p:txBody>
      </p:sp>
      <p:sp>
        <p:nvSpPr>
          <p:cNvPr id="3079" name="Rectangle 7"/>
          <p:cNvSpPr>
            <a:spLocks noGrp="1" noChangeArrowheads="1"/>
          </p:cNvSpPr>
          <p:nvPr>
            <p:ph type="sldNum" sz="quarter" idx="5"/>
          </p:nvPr>
        </p:nvSpPr>
        <p:spPr bwMode="auto">
          <a:xfrm>
            <a:off x="3884613" y="9446678"/>
            <a:ext cx="2971800" cy="49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702EDFF-1B13-47F2-A31E-830B398B7F96}" type="slidenum">
              <a:rPr lang="fi-FI" altLang="fi-FI"/>
              <a:pPr>
                <a:defRPr/>
              </a:pPr>
              <a:t>‹#›</a:t>
            </a:fld>
            <a:endParaRPr lang="fi-FI" altLang="fi-FI"/>
          </a:p>
        </p:txBody>
      </p:sp>
    </p:spTree>
    <p:extLst>
      <p:ext uri="{BB962C8B-B14F-4D97-AF65-F5344CB8AC3E}">
        <p14:creationId xmlns:p14="http://schemas.microsoft.com/office/powerpoint/2010/main" val="6913922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B627E0-2827-4A47-B46A-2AFA1FB4DD93}" type="slidenum">
              <a:rPr lang="fi-FI" altLang="fi-FI"/>
              <a:pPr/>
              <a:t>1</a:t>
            </a:fld>
            <a:endParaRPr lang="fi-FI" altLang="fi-FI"/>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fi-FI" altLang="fi-FI" smtClean="0"/>
          </a:p>
        </p:txBody>
      </p:sp>
    </p:spTree>
    <p:extLst>
      <p:ext uri="{BB962C8B-B14F-4D97-AF65-F5344CB8AC3E}">
        <p14:creationId xmlns:p14="http://schemas.microsoft.com/office/powerpoint/2010/main" val="190732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B627E0-2827-4A47-B46A-2AFA1FB4DD93}" type="slidenum">
              <a:rPr lang="fi-FI" altLang="fi-FI"/>
              <a:pPr/>
              <a:t>4</a:t>
            </a:fld>
            <a:endParaRPr lang="fi-FI" altLang="fi-FI"/>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fi-FI" altLang="fi-FI" smtClean="0"/>
          </a:p>
        </p:txBody>
      </p:sp>
    </p:spTree>
    <p:extLst>
      <p:ext uri="{BB962C8B-B14F-4D97-AF65-F5344CB8AC3E}">
        <p14:creationId xmlns:p14="http://schemas.microsoft.com/office/powerpoint/2010/main" val="2134442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B627E0-2827-4A47-B46A-2AFA1FB4DD93}" type="slidenum">
              <a:rPr lang="fi-FI" altLang="fi-FI"/>
              <a:pPr/>
              <a:t>6</a:t>
            </a:fld>
            <a:endParaRPr lang="fi-FI" altLang="fi-FI"/>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fi-FI" altLang="fi-FI" smtClean="0"/>
          </a:p>
        </p:txBody>
      </p:sp>
    </p:spTree>
    <p:extLst>
      <p:ext uri="{BB962C8B-B14F-4D97-AF65-F5344CB8AC3E}">
        <p14:creationId xmlns:p14="http://schemas.microsoft.com/office/powerpoint/2010/main" val="1277891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B627E0-2827-4A47-B46A-2AFA1FB4DD93}" type="slidenum">
              <a:rPr lang="fi-FI" altLang="fi-FI"/>
              <a:pPr/>
              <a:t>7</a:t>
            </a:fld>
            <a:endParaRPr lang="fi-FI" altLang="fi-FI"/>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fi-FI" altLang="fi-FI" smtClean="0"/>
          </a:p>
        </p:txBody>
      </p:sp>
    </p:spTree>
    <p:extLst>
      <p:ext uri="{BB962C8B-B14F-4D97-AF65-F5344CB8AC3E}">
        <p14:creationId xmlns:p14="http://schemas.microsoft.com/office/powerpoint/2010/main" val="3556324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143000" y="1122363"/>
            <a:ext cx="6858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6" name="Rectangle 6"/>
          <p:cNvSpPr>
            <a:spLocks noGrp="1" noChangeArrowheads="1"/>
          </p:cNvSpPr>
          <p:nvPr>
            <p:ph type="sldNum" sz="quarter" idx="12"/>
          </p:nvPr>
        </p:nvSpPr>
        <p:spPr>
          <a:ln/>
        </p:spPr>
        <p:txBody>
          <a:bodyPr/>
          <a:lstStyle>
            <a:lvl1pPr>
              <a:defRPr/>
            </a:lvl1pPr>
          </a:lstStyle>
          <a:p>
            <a:pPr>
              <a:defRPr/>
            </a:pPr>
            <a:fld id="{F063FFDF-77EC-4352-8F5B-E67D465E6003}" type="slidenum">
              <a:rPr lang="fi-FI" altLang="fi-FI"/>
              <a:pPr>
                <a:defRPr/>
              </a:pPr>
              <a:t>‹#›</a:t>
            </a:fld>
            <a:endParaRPr lang="fi-FI" altLang="fi-FI"/>
          </a:p>
        </p:txBody>
      </p:sp>
    </p:spTree>
    <p:extLst>
      <p:ext uri="{BB962C8B-B14F-4D97-AF65-F5344CB8AC3E}">
        <p14:creationId xmlns:p14="http://schemas.microsoft.com/office/powerpoint/2010/main" val="4056020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6" name="Rectangle 6"/>
          <p:cNvSpPr>
            <a:spLocks noGrp="1" noChangeArrowheads="1"/>
          </p:cNvSpPr>
          <p:nvPr>
            <p:ph type="sldNum" sz="quarter" idx="12"/>
          </p:nvPr>
        </p:nvSpPr>
        <p:spPr>
          <a:ln/>
        </p:spPr>
        <p:txBody>
          <a:bodyPr/>
          <a:lstStyle>
            <a:lvl1pPr>
              <a:defRPr/>
            </a:lvl1pPr>
          </a:lstStyle>
          <a:p>
            <a:pPr>
              <a:defRPr/>
            </a:pPr>
            <a:fld id="{4B2B9B0B-CC41-43BF-856A-A63253B3050F}" type="slidenum">
              <a:rPr lang="fi-FI" altLang="fi-FI"/>
              <a:pPr>
                <a:defRPr/>
              </a:pPr>
              <a:t>‹#›</a:t>
            </a:fld>
            <a:endParaRPr lang="fi-FI" altLang="fi-FI"/>
          </a:p>
        </p:txBody>
      </p:sp>
    </p:spTree>
    <p:extLst>
      <p:ext uri="{BB962C8B-B14F-4D97-AF65-F5344CB8AC3E}">
        <p14:creationId xmlns:p14="http://schemas.microsoft.com/office/powerpoint/2010/main" val="793330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6" name="Rectangle 6"/>
          <p:cNvSpPr>
            <a:spLocks noGrp="1" noChangeArrowheads="1"/>
          </p:cNvSpPr>
          <p:nvPr>
            <p:ph type="sldNum" sz="quarter" idx="12"/>
          </p:nvPr>
        </p:nvSpPr>
        <p:spPr>
          <a:ln/>
        </p:spPr>
        <p:txBody>
          <a:bodyPr/>
          <a:lstStyle>
            <a:lvl1pPr>
              <a:defRPr/>
            </a:lvl1pPr>
          </a:lstStyle>
          <a:p>
            <a:pPr>
              <a:defRPr/>
            </a:pPr>
            <a:fld id="{6A9A44EA-C51A-41D0-9285-0C5DC1C7659D}" type="slidenum">
              <a:rPr lang="fi-FI" altLang="fi-FI"/>
              <a:pPr>
                <a:defRPr/>
              </a:pPr>
              <a:t>‹#›</a:t>
            </a:fld>
            <a:endParaRPr lang="fi-FI" altLang="fi-FI"/>
          </a:p>
        </p:txBody>
      </p:sp>
    </p:spTree>
    <p:extLst>
      <p:ext uri="{BB962C8B-B14F-4D97-AF65-F5344CB8AC3E}">
        <p14:creationId xmlns:p14="http://schemas.microsoft.com/office/powerpoint/2010/main" val="2864089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6" name="Rectangle 6"/>
          <p:cNvSpPr>
            <a:spLocks noGrp="1" noChangeArrowheads="1"/>
          </p:cNvSpPr>
          <p:nvPr>
            <p:ph type="sldNum" sz="quarter" idx="12"/>
          </p:nvPr>
        </p:nvSpPr>
        <p:spPr>
          <a:ln/>
        </p:spPr>
        <p:txBody>
          <a:bodyPr/>
          <a:lstStyle>
            <a:lvl1pPr>
              <a:defRPr/>
            </a:lvl1pPr>
          </a:lstStyle>
          <a:p>
            <a:pPr>
              <a:defRPr/>
            </a:pPr>
            <a:fld id="{2E754538-CF4C-4062-9EB4-30861DCFF9AF}" type="slidenum">
              <a:rPr lang="fi-FI" altLang="fi-FI"/>
              <a:pPr>
                <a:defRPr/>
              </a:pPr>
              <a:t>‹#›</a:t>
            </a:fld>
            <a:endParaRPr lang="fi-FI" altLang="fi-FI"/>
          </a:p>
        </p:txBody>
      </p:sp>
    </p:spTree>
    <p:extLst>
      <p:ext uri="{BB962C8B-B14F-4D97-AF65-F5344CB8AC3E}">
        <p14:creationId xmlns:p14="http://schemas.microsoft.com/office/powerpoint/2010/main" val="2772115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623888" y="1709738"/>
            <a:ext cx="78867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i-FI" smtClean="0"/>
              <a:t>Muokkaa tekstin perustyylejä napsauttamalla</a:t>
            </a:r>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6" name="Rectangle 6"/>
          <p:cNvSpPr>
            <a:spLocks noGrp="1" noChangeArrowheads="1"/>
          </p:cNvSpPr>
          <p:nvPr>
            <p:ph type="sldNum" sz="quarter" idx="12"/>
          </p:nvPr>
        </p:nvSpPr>
        <p:spPr>
          <a:ln/>
        </p:spPr>
        <p:txBody>
          <a:bodyPr/>
          <a:lstStyle>
            <a:lvl1pPr>
              <a:defRPr/>
            </a:lvl1pPr>
          </a:lstStyle>
          <a:p>
            <a:pPr>
              <a:defRPr/>
            </a:pPr>
            <a:fld id="{8E0B893E-EEFD-4EA3-95D6-3398DEB67F1A}" type="slidenum">
              <a:rPr lang="fi-FI" altLang="fi-FI"/>
              <a:pPr>
                <a:defRPr/>
              </a:pPr>
              <a:t>‹#›</a:t>
            </a:fld>
            <a:endParaRPr lang="fi-FI" altLang="fi-FI"/>
          </a:p>
        </p:txBody>
      </p:sp>
    </p:spTree>
    <p:extLst>
      <p:ext uri="{BB962C8B-B14F-4D97-AF65-F5344CB8AC3E}">
        <p14:creationId xmlns:p14="http://schemas.microsoft.com/office/powerpoint/2010/main" val="1704272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7" name="Rectangle 6"/>
          <p:cNvSpPr>
            <a:spLocks noGrp="1" noChangeArrowheads="1"/>
          </p:cNvSpPr>
          <p:nvPr>
            <p:ph type="sldNum" sz="quarter" idx="12"/>
          </p:nvPr>
        </p:nvSpPr>
        <p:spPr>
          <a:ln/>
        </p:spPr>
        <p:txBody>
          <a:bodyPr/>
          <a:lstStyle>
            <a:lvl1pPr>
              <a:defRPr/>
            </a:lvl1pPr>
          </a:lstStyle>
          <a:p>
            <a:pPr>
              <a:defRPr/>
            </a:pPr>
            <a:fld id="{54E7107A-DBBD-4C08-974F-2B7911FAC17D}" type="slidenum">
              <a:rPr lang="fi-FI" altLang="fi-FI"/>
              <a:pPr>
                <a:defRPr/>
              </a:pPr>
              <a:t>‹#›</a:t>
            </a:fld>
            <a:endParaRPr lang="fi-FI" altLang="fi-FI"/>
          </a:p>
        </p:txBody>
      </p:sp>
    </p:spTree>
    <p:extLst>
      <p:ext uri="{BB962C8B-B14F-4D97-AF65-F5344CB8AC3E}">
        <p14:creationId xmlns:p14="http://schemas.microsoft.com/office/powerpoint/2010/main" val="119897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630238" y="365125"/>
            <a:ext cx="78867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630238" y="2505075"/>
            <a:ext cx="386873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29150" y="2505075"/>
            <a:ext cx="38877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8"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9" name="Rectangle 6"/>
          <p:cNvSpPr>
            <a:spLocks noGrp="1" noChangeArrowheads="1"/>
          </p:cNvSpPr>
          <p:nvPr>
            <p:ph type="sldNum" sz="quarter" idx="12"/>
          </p:nvPr>
        </p:nvSpPr>
        <p:spPr>
          <a:ln/>
        </p:spPr>
        <p:txBody>
          <a:bodyPr/>
          <a:lstStyle>
            <a:lvl1pPr>
              <a:defRPr/>
            </a:lvl1pPr>
          </a:lstStyle>
          <a:p>
            <a:pPr>
              <a:defRPr/>
            </a:pPr>
            <a:fld id="{E2523DC5-09DB-4AAC-89DE-D3E0EF9ED6E9}" type="slidenum">
              <a:rPr lang="fi-FI" altLang="fi-FI"/>
              <a:pPr>
                <a:defRPr/>
              </a:pPr>
              <a:t>‹#›</a:t>
            </a:fld>
            <a:endParaRPr lang="fi-FI" altLang="fi-FI"/>
          </a:p>
        </p:txBody>
      </p:sp>
    </p:spTree>
    <p:extLst>
      <p:ext uri="{BB962C8B-B14F-4D97-AF65-F5344CB8AC3E}">
        <p14:creationId xmlns:p14="http://schemas.microsoft.com/office/powerpoint/2010/main" val="3159128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4"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5" name="Rectangle 6"/>
          <p:cNvSpPr>
            <a:spLocks noGrp="1" noChangeArrowheads="1"/>
          </p:cNvSpPr>
          <p:nvPr>
            <p:ph type="sldNum" sz="quarter" idx="12"/>
          </p:nvPr>
        </p:nvSpPr>
        <p:spPr>
          <a:ln/>
        </p:spPr>
        <p:txBody>
          <a:bodyPr/>
          <a:lstStyle>
            <a:lvl1pPr>
              <a:defRPr/>
            </a:lvl1pPr>
          </a:lstStyle>
          <a:p>
            <a:pPr>
              <a:defRPr/>
            </a:pPr>
            <a:fld id="{DD7A8A5A-6DE6-4BF4-9760-B1931AC70331}" type="slidenum">
              <a:rPr lang="fi-FI" altLang="fi-FI"/>
              <a:pPr>
                <a:defRPr/>
              </a:pPr>
              <a:t>‹#›</a:t>
            </a:fld>
            <a:endParaRPr lang="fi-FI" altLang="fi-FI"/>
          </a:p>
        </p:txBody>
      </p:sp>
    </p:spTree>
    <p:extLst>
      <p:ext uri="{BB962C8B-B14F-4D97-AF65-F5344CB8AC3E}">
        <p14:creationId xmlns:p14="http://schemas.microsoft.com/office/powerpoint/2010/main" val="2451986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3"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4" name="Rectangle 6"/>
          <p:cNvSpPr>
            <a:spLocks noGrp="1" noChangeArrowheads="1"/>
          </p:cNvSpPr>
          <p:nvPr>
            <p:ph type="sldNum" sz="quarter" idx="12"/>
          </p:nvPr>
        </p:nvSpPr>
        <p:spPr>
          <a:ln/>
        </p:spPr>
        <p:txBody>
          <a:bodyPr/>
          <a:lstStyle>
            <a:lvl1pPr>
              <a:defRPr/>
            </a:lvl1pPr>
          </a:lstStyle>
          <a:p>
            <a:pPr>
              <a:defRPr/>
            </a:pPr>
            <a:fld id="{F7F7B2EE-D7C0-4A6B-A536-AE4964EEAD25}" type="slidenum">
              <a:rPr lang="fi-FI" altLang="fi-FI"/>
              <a:pPr>
                <a:defRPr/>
              </a:pPr>
              <a:t>‹#›</a:t>
            </a:fld>
            <a:endParaRPr lang="fi-FI" altLang="fi-FI"/>
          </a:p>
        </p:txBody>
      </p:sp>
    </p:spTree>
    <p:extLst>
      <p:ext uri="{BB962C8B-B14F-4D97-AF65-F5344CB8AC3E}">
        <p14:creationId xmlns:p14="http://schemas.microsoft.com/office/powerpoint/2010/main" val="311149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30238" y="457200"/>
            <a:ext cx="2949575"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7" name="Rectangle 6"/>
          <p:cNvSpPr>
            <a:spLocks noGrp="1" noChangeArrowheads="1"/>
          </p:cNvSpPr>
          <p:nvPr>
            <p:ph type="sldNum" sz="quarter" idx="12"/>
          </p:nvPr>
        </p:nvSpPr>
        <p:spPr>
          <a:ln/>
        </p:spPr>
        <p:txBody>
          <a:bodyPr/>
          <a:lstStyle>
            <a:lvl1pPr>
              <a:defRPr/>
            </a:lvl1pPr>
          </a:lstStyle>
          <a:p>
            <a:pPr>
              <a:defRPr/>
            </a:pPr>
            <a:fld id="{955AA7BF-E78A-4050-8594-AF9A8E3B9645}" type="slidenum">
              <a:rPr lang="fi-FI" altLang="fi-FI"/>
              <a:pPr>
                <a:defRPr/>
              </a:pPr>
              <a:t>‹#›</a:t>
            </a:fld>
            <a:endParaRPr lang="fi-FI" altLang="fi-FI"/>
          </a:p>
        </p:txBody>
      </p:sp>
    </p:spTree>
    <p:extLst>
      <p:ext uri="{BB962C8B-B14F-4D97-AF65-F5344CB8AC3E}">
        <p14:creationId xmlns:p14="http://schemas.microsoft.com/office/powerpoint/2010/main" val="480554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630238" y="457200"/>
            <a:ext cx="2949575"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kstin paikkamerkki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ltLang="fi-FI"/>
          </a:p>
        </p:txBody>
      </p:sp>
      <p:sp>
        <p:nvSpPr>
          <p:cNvPr id="7" name="Rectangle 6"/>
          <p:cNvSpPr>
            <a:spLocks noGrp="1" noChangeArrowheads="1"/>
          </p:cNvSpPr>
          <p:nvPr>
            <p:ph type="sldNum" sz="quarter" idx="12"/>
          </p:nvPr>
        </p:nvSpPr>
        <p:spPr>
          <a:ln/>
        </p:spPr>
        <p:txBody>
          <a:bodyPr/>
          <a:lstStyle>
            <a:lvl1pPr>
              <a:defRPr/>
            </a:lvl1pPr>
          </a:lstStyle>
          <a:p>
            <a:pPr>
              <a:defRPr/>
            </a:pPr>
            <a:fld id="{3433EF76-D1D9-4FB7-A136-065ECEDD91D4}" type="slidenum">
              <a:rPr lang="fi-FI" altLang="fi-FI"/>
              <a:pPr>
                <a:defRPr/>
              </a:pPr>
              <a:t>‹#›</a:t>
            </a:fld>
            <a:endParaRPr lang="fi-FI" altLang="fi-FI"/>
          </a:p>
        </p:txBody>
      </p:sp>
    </p:spTree>
    <p:extLst>
      <p:ext uri="{BB962C8B-B14F-4D97-AF65-F5344CB8AC3E}">
        <p14:creationId xmlns:p14="http://schemas.microsoft.com/office/powerpoint/2010/main" val="30170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i-FI" altLang="fi-FI" smtClean="0"/>
              <a:t>Muokkaa perustyyl. napsautt.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fi-FI" altLang="fi-FI"/>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fi-FI" altLang="fi-FI"/>
          </a:p>
        </p:txBody>
      </p:sp>
      <p:sp>
        <p:nvSpPr>
          <p:cNvPr id="1030" name="Rectangle 6"/>
          <p:cNvSpPr>
            <a:spLocks noGrp="1" noChangeArrowheads="1"/>
          </p:cNvSpPr>
          <p:nvPr>
            <p:ph type="sldNum" sz="quarter" idx="4"/>
          </p:nvPr>
        </p:nvSpPr>
        <p:spPr bwMode="auto">
          <a:xfrm>
            <a:off x="6830888" y="116632"/>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1232406-CAF8-4ABE-AA5F-0F001C962044}" type="slidenum">
              <a:rPr lang="fi-FI" altLang="fi-FI"/>
              <a:pPr>
                <a:defRPr/>
              </a:pPr>
              <a:t>‹#›</a:t>
            </a:fld>
            <a:endParaRPr lang="fi-FI" alt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Kuva 11" descr="biathlon_etukans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7384"/>
            <a:ext cx="9170328" cy="5505302"/>
          </a:xfrm>
          <a:prstGeom prst="rect">
            <a:avLst/>
          </a:prstGeom>
        </p:spPr>
      </p:pic>
      <p:sp>
        <p:nvSpPr>
          <p:cNvPr id="2" name="Otsikko 1"/>
          <p:cNvSpPr>
            <a:spLocks noGrp="1"/>
          </p:cNvSpPr>
          <p:nvPr>
            <p:ph type="title"/>
          </p:nvPr>
        </p:nvSpPr>
        <p:spPr>
          <a:xfrm>
            <a:off x="1277888" y="1340768"/>
            <a:ext cx="6624736" cy="2808312"/>
          </a:xfrm>
        </p:spPr>
        <p:txBody>
          <a:bodyPr/>
          <a:lstStyle/>
          <a:p>
            <a:pPr>
              <a:lnSpc>
                <a:spcPct val="110000"/>
              </a:lnSpc>
            </a:pPr>
            <a:r>
              <a:rPr lang="fi-FI" sz="4000" dirty="0" smtClean="0">
                <a:solidFill>
                  <a:schemeClr val="bg1"/>
                </a:solidFill>
              </a:rPr>
              <a:t>Suomalaisen ampumahiihdon </a:t>
            </a:r>
            <a:br>
              <a:rPr lang="fi-FI" sz="4000" dirty="0" smtClean="0">
                <a:solidFill>
                  <a:schemeClr val="bg1"/>
                </a:solidFill>
              </a:rPr>
            </a:br>
            <a:r>
              <a:rPr lang="fi-FI" sz="4000" dirty="0" smtClean="0">
                <a:solidFill>
                  <a:schemeClr val="bg1"/>
                </a:solidFill>
              </a:rPr>
              <a:t>strategia</a:t>
            </a:r>
            <a:br>
              <a:rPr lang="fi-FI" sz="4000" dirty="0" smtClean="0">
                <a:solidFill>
                  <a:schemeClr val="bg1"/>
                </a:solidFill>
              </a:rPr>
            </a:br>
            <a:r>
              <a:rPr lang="fi-FI" sz="4000" dirty="0" smtClean="0">
                <a:solidFill>
                  <a:schemeClr val="bg1"/>
                </a:solidFill>
              </a:rPr>
              <a:t>2015–2020</a:t>
            </a:r>
            <a:endParaRPr lang="fi-FI" sz="4000" i="1" dirty="0">
              <a:solidFill>
                <a:schemeClr val="bg1"/>
              </a:solidFill>
            </a:endParaRPr>
          </a:p>
        </p:txBody>
      </p:sp>
      <p:pic>
        <p:nvPicPr>
          <p:cNvPr id="5" name="Kuva 4" descr="biathlon_logo_LOW.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6860" y="5540515"/>
            <a:ext cx="3026792" cy="1128845"/>
          </a:xfrm>
          <a:prstGeom prst="rect">
            <a:avLst/>
          </a:prstGeom>
        </p:spPr>
      </p:pic>
    </p:spTree>
    <p:extLst>
      <p:ext uri="{BB962C8B-B14F-4D97-AF65-F5344CB8AC3E}">
        <p14:creationId xmlns:p14="http://schemas.microsoft.com/office/powerpoint/2010/main" val="4165145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uorakulmio 48"/>
          <p:cNvSpPr/>
          <p:nvPr/>
        </p:nvSpPr>
        <p:spPr>
          <a:xfrm>
            <a:off x="3995936" y="0"/>
            <a:ext cx="5148064" cy="6885384"/>
          </a:xfrm>
          <a:prstGeom prst="rect">
            <a:avLst/>
          </a:prstGeom>
          <a:gradFill flip="none" rotWithShape="1">
            <a:gsLst>
              <a:gs pos="34000">
                <a:srgbClr val="5ABBDF"/>
              </a:gs>
              <a:gs pos="88000">
                <a:srgbClr val="FFFFFF"/>
              </a:gs>
            </a:gsLst>
            <a:lin ang="1116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 name="Kuva 4" descr="Suomen_kartta_maakuntarajat.png"/>
          <p:cNvPicPr>
            <a:picLocks/>
          </p:cNvPicPr>
          <p:nvPr/>
        </p:nvPicPr>
        <p:blipFill>
          <a:blip r:embed="rId2">
            <a:extLst>
              <a:ext uri="{28A0092B-C50C-407E-A947-70E740481C1C}">
                <a14:useLocalDpi xmlns:a14="http://schemas.microsoft.com/office/drawing/2010/main" val="0"/>
              </a:ext>
            </a:extLst>
          </a:blip>
          <a:stretch>
            <a:fillRect/>
          </a:stretch>
        </p:blipFill>
        <p:spPr>
          <a:xfrm>
            <a:off x="4540304" y="-26754"/>
            <a:ext cx="4064144" cy="6984146"/>
          </a:xfrm>
          <a:prstGeom prst="rect">
            <a:avLst/>
          </a:prstGeom>
        </p:spPr>
      </p:pic>
      <p:sp>
        <p:nvSpPr>
          <p:cNvPr id="52" name="Tekstiruutu 51"/>
          <p:cNvSpPr txBox="1"/>
          <p:nvPr/>
        </p:nvSpPr>
        <p:spPr>
          <a:xfrm>
            <a:off x="6342098" y="3457406"/>
            <a:ext cx="678391" cy="461665"/>
          </a:xfrm>
          <a:prstGeom prst="rect">
            <a:avLst/>
          </a:prstGeom>
          <a:noFill/>
        </p:spPr>
        <p:txBody>
          <a:bodyPr wrap="none" rtlCol="0">
            <a:spAutoFit/>
          </a:bodyPr>
          <a:lstStyle/>
          <a:p>
            <a:pPr algn="ctr"/>
            <a:r>
              <a:rPr lang="fi-FI" sz="1200" dirty="0" smtClean="0"/>
              <a:t>Oulu</a:t>
            </a:r>
          </a:p>
          <a:p>
            <a:pPr algn="ctr"/>
            <a:r>
              <a:rPr lang="fi-FI" sz="1200" dirty="0" smtClean="0"/>
              <a:t> </a:t>
            </a:r>
            <a:r>
              <a:rPr lang="fi-FI" sz="1200" dirty="0"/>
              <a:t>Raahe</a:t>
            </a:r>
          </a:p>
        </p:txBody>
      </p:sp>
      <p:sp>
        <p:nvSpPr>
          <p:cNvPr id="53" name="Tekstiruutu 52"/>
          <p:cNvSpPr txBox="1"/>
          <p:nvPr/>
        </p:nvSpPr>
        <p:spPr>
          <a:xfrm>
            <a:off x="7266039" y="3573016"/>
            <a:ext cx="747821" cy="276999"/>
          </a:xfrm>
          <a:prstGeom prst="rect">
            <a:avLst/>
          </a:prstGeom>
          <a:noFill/>
        </p:spPr>
        <p:txBody>
          <a:bodyPr wrap="none" rtlCol="0">
            <a:spAutoFit/>
          </a:bodyPr>
          <a:lstStyle/>
          <a:p>
            <a:r>
              <a:rPr lang="fi-FI" sz="1200"/>
              <a:t>Vuokatti</a:t>
            </a:r>
          </a:p>
        </p:txBody>
      </p:sp>
      <p:sp>
        <p:nvSpPr>
          <p:cNvPr id="54" name="Ellipsi 53"/>
          <p:cNvSpPr/>
          <p:nvPr/>
        </p:nvSpPr>
        <p:spPr>
          <a:xfrm>
            <a:off x="6625388" y="3212976"/>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5" name="Ellipsi 54"/>
          <p:cNvSpPr/>
          <p:nvPr/>
        </p:nvSpPr>
        <p:spPr>
          <a:xfrm>
            <a:off x="6625388" y="2997522"/>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6" name="Ellipsi 55"/>
          <p:cNvSpPr/>
          <p:nvPr/>
        </p:nvSpPr>
        <p:spPr>
          <a:xfrm>
            <a:off x="7410055" y="3789610"/>
            <a:ext cx="216024" cy="216024"/>
          </a:xfrm>
          <a:prstGeom prst="ellipse">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7" name="Tekstiruutu 56"/>
          <p:cNvSpPr txBox="1"/>
          <p:nvPr/>
        </p:nvSpPr>
        <p:spPr>
          <a:xfrm>
            <a:off x="6537424" y="2304265"/>
            <a:ext cx="907621" cy="276999"/>
          </a:xfrm>
          <a:prstGeom prst="rect">
            <a:avLst/>
          </a:prstGeom>
          <a:noFill/>
        </p:spPr>
        <p:txBody>
          <a:bodyPr wrap="none" rtlCol="0">
            <a:spAutoFit/>
          </a:bodyPr>
          <a:lstStyle/>
          <a:p>
            <a:r>
              <a:rPr lang="fi-FI" sz="1200" dirty="0" smtClean="0"/>
              <a:t>Rovaniemi</a:t>
            </a:r>
            <a:endParaRPr lang="fi-FI" sz="1200" dirty="0"/>
          </a:p>
        </p:txBody>
      </p:sp>
      <p:sp>
        <p:nvSpPr>
          <p:cNvPr id="59" name="Ellipsi 58"/>
          <p:cNvSpPr/>
          <p:nvPr/>
        </p:nvSpPr>
        <p:spPr>
          <a:xfrm>
            <a:off x="6876256" y="2134528"/>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60" name="Tekstiruutu 59"/>
          <p:cNvSpPr txBox="1"/>
          <p:nvPr/>
        </p:nvSpPr>
        <p:spPr>
          <a:xfrm>
            <a:off x="6685872" y="1053306"/>
            <a:ext cx="903312" cy="646331"/>
          </a:xfrm>
          <a:prstGeom prst="rect">
            <a:avLst/>
          </a:prstGeom>
          <a:noFill/>
        </p:spPr>
        <p:txBody>
          <a:bodyPr wrap="none" rtlCol="0">
            <a:spAutoFit/>
          </a:bodyPr>
          <a:lstStyle/>
          <a:p>
            <a:r>
              <a:rPr lang="fi-FI" sz="1200" dirty="0"/>
              <a:t>Muonio</a:t>
            </a:r>
          </a:p>
          <a:p>
            <a:endParaRPr lang="fi-FI" sz="1200" dirty="0"/>
          </a:p>
          <a:p>
            <a:r>
              <a:rPr lang="fi-FI" sz="1200" dirty="0"/>
              <a:t>Sodankylä</a:t>
            </a:r>
          </a:p>
        </p:txBody>
      </p:sp>
      <p:sp>
        <p:nvSpPr>
          <p:cNvPr id="61" name="Tekstiruutu 60"/>
          <p:cNvSpPr txBox="1"/>
          <p:nvPr/>
        </p:nvSpPr>
        <p:spPr>
          <a:xfrm>
            <a:off x="7479552" y="4394418"/>
            <a:ext cx="903312" cy="461665"/>
          </a:xfrm>
          <a:prstGeom prst="rect">
            <a:avLst/>
          </a:prstGeom>
          <a:noFill/>
        </p:spPr>
        <p:txBody>
          <a:bodyPr wrap="none" rtlCol="0">
            <a:spAutoFit/>
          </a:bodyPr>
          <a:lstStyle/>
          <a:p>
            <a:r>
              <a:rPr lang="fi-FI" sz="1200" dirty="0"/>
              <a:t>Kontiolahti</a:t>
            </a:r>
          </a:p>
          <a:p>
            <a:r>
              <a:rPr lang="fi-FI" sz="1200" dirty="0"/>
              <a:t>Kuopio</a:t>
            </a:r>
          </a:p>
        </p:txBody>
      </p:sp>
      <p:sp>
        <p:nvSpPr>
          <p:cNvPr id="62" name="Tekstiruutu 61"/>
          <p:cNvSpPr txBox="1"/>
          <p:nvPr/>
        </p:nvSpPr>
        <p:spPr>
          <a:xfrm>
            <a:off x="7692820" y="5879794"/>
            <a:ext cx="1128835" cy="461665"/>
          </a:xfrm>
          <a:prstGeom prst="rect">
            <a:avLst/>
          </a:prstGeom>
          <a:noFill/>
        </p:spPr>
        <p:txBody>
          <a:bodyPr wrap="none" rtlCol="0">
            <a:spAutoFit/>
          </a:bodyPr>
          <a:lstStyle/>
          <a:p>
            <a:r>
              <a:rPr lang="fi-FI" sz="1200" dirty="0" smtClean="0"/>
              <a:t>Imatra</a:t>
            </a:r>
          </a:p>
          <a:p>
            <a:r>
              <a:rPr lang="fi-FI" sz="1200" dirty="0" smtClean="0"/>
              <a:t>Lappeenranta</a:t>
            </a:r>
            <a:endParaRPr lang="fi-FI" sz="1200" dirty="0"/>
          </a:p>
        </p:txBody>
      </p:sp>
      <p:sp>
        <p:nvSpPr>
          <p:cNvPr id="63" name="Tekstiruutu 62"/>
          <p:cNvSpPr txBox="1"/>
          <p:nvPr/>
        </p:nvSpPr>
        <p:spPr>
          <a:xfrm>
            <a:off x="5513395" y="4379444"/>
            <a:ext cx="809161" cy="276999"/>
          </a:xfrm>
          <a:prstGeom prst="rect">
            <a:avLst/>
          </a:prstGeom>
          <a:noFill/>
        </p:spPr>
        <p:txBody>
          <a:bodyPr wrap="none" rtlCol="0">
            <a:spAutoFit/>
          </a:bodyPr>
          <a:lstStyle/>
          <a:p>
            <a:r>
              <a:rPr lang="fi-FI" sz="1200" dirty="0"/>
              <a:t>Seinäjoki</a:t>
            </a:r>
          </a:p>
        </p:txBody>
      </p:sp>
      <p:sp>
        <p:nvSpPr>
          <p:cNvPr id="65" name="Tekstiruutu 64"/>
          <p:cNvSpPr txBox="1"/>
          <p:nvPr/>
        </p:nvSpPr>
        <p:spPr>
          <a:xfrm>
            <a:off x="5886108" y="4840052"/>
            <a:ext cx="851690" cy="276999"/>
          </a:xfrm>
          <a:prstGeom prst="rect">
            <a:avLst/>
          </a:prstGeom>
          <a:noFill/>
        </p:spPr>
        <p:txBody>
          <a:bodyPr wrap="none" rtlCol="0">
            <a:spAutoFit/>
          </a:bodyPr>
          <a:lstStyle/>
          <a:p>
            <a:r>
              <a:rPr lang="fi-FI" sz="1200"/>
              <a:t>Jyväskylä</a:t>
            </a:r>
          </a:p>
        </p:txBody>
      </p:sp>
      <p:sp>
        <p:nvSpPr>
          <p:cNvPr id="66" name="Tekstiruutu 65"/>
          <p:cNvSpPr txBox="1"/>
          <p:nvPr/>
        </p:nvSpPr>
        <p:spPr>
          <a:xfrm>
            <a:off x="5660820" y="5189456"/>
            <a:ext cx="783388" cy="276999"/>
          </a:xfrm>
          <a:prstGeom prst="rect">
            <a:avLst/>
          </a:prstGeom>
          <a:noFill/>
        </p:spPr>
        <p:txBody>
          <a:bodyPr wrap="none" rtlCol="0">
            <a:spAutoFit/>
          </a:bodyPr>
          <a:lstStyle/>
          <a:p>
            <a:r>
              <a:rPr lang="fi-FI" sz="1200" dirty="0"/>
              <a:t>Tampere</a:t>
            </a:r>
          </a:p>
        </p:txBody>
      </p:sp>
      <p:sp>
        <p:nvSpPr>
          <p:cNvPr id="69" name="Tekstiruutu 68"/>
          <p:cNvSpPr txBox="1"/>
          <p:nvPr/>
        </p:nvSpPr>
        <p:spPr>
          <a:xfrm>
            <a:off x="6224619" y="5608268"/>
            <a:ext cx="518366" cy="276999"/>
          </a:xfrm>
          <a:prstGeom prst="rect">
            <a:avLst/>
          </a:prstGeom>
          <a:noFill/>
        </p:spPr>
        <p:txBody>
          <a:bodyPr wrap="none" rtlCol="0">
            <a:spAutoFit/>
          </a:bodyPr>
          <a:lstStyle/>
          <a:p>
            <a:r>
              <a:rPr lang="fi-FI" sz="1200" dirty="0"/>
              <a:t>Lahti</a:t>
            </a:r>
          </a:p>
        </p:txBody>
      </p:sp>
      <p:sp>
        <p:nvSpPr>
          <p:cNvPr id="70" name="Tekstiruutu 69"/>
          <p:cNvSpPr txBox="1"/>
          <p:nvPr/>
        </p:nvSpPr>
        <p:spPr>
          <a:xfrm>
            <a:off x="5674799" y="6057862"/>
            <a:ext cx="1091465" cy="276999"/>
          </a:xfrm>
          <a:prstGeom prst="rect">
            <a:avLst/>
          </a:prstGeom>
          <a:noFill/>
        </p:spPr>
        <p:txBody>
          <a:bodyPr wrap="none" rtlCol="0">
            <a:spAutoFit/>
          </a:bodyPr>
          <a:lstStyle/>
          <a:p>
            <a:r>
              <a:rPr lang="fi-FI" sz="1200" dirty="0"/>
              <a:t>Hämeenlinna</a:t>
            </a:r>
          </a:p>
        </p:txBody>
      </p:sp>
      <p:sp>
        <p:nvSpPr>
          <p:cNvPr id="71" name="Tekstiruutu 70"/>
          <p:cNvSpPr txBox="1"/>
          <p:nvPr/>
        </p:nvSpPr>
        <p:spPr>
          <a:xfrm>
            <a:off x="5205548" y="5517802"/>
            <a:ext cx="774972" cy="461665"/>
          </a:xfrm>
          <a:prstGeom prst="rect">
            <a:avLst/>
          </a:prstGeom>
          <a:noFill/>
        </p:spPr>
        <p:txBody>
          <a:bodyPr wrap="none" rtlCol="0">
            <a:spAutoFit/>
          </a:bodyPr>
          <a:lstStyle/>
          <a:p>
            <a:r>
              <a:rPr lang="fi-FI" sz="1200"/>
              <a:t>Lounais-</a:t>
            </a:r>
          </a:p>
          <a:p>
            <a:r>
              <a:rPr lang="fi-FI" sz="1200"/>
              <a:t>Suomi</a:t>
            </a:r>
          </a:p>
        </p:txBody>
      </p:sp>
      <p:sp>
        <p:nvSpPr>
          <p:cNvPr id="72" name="Tekstiruutu 71"/>
          <p:cNvSpPr txBox="1"/>
          <p:nvPr/>
        </p:nvSpPr>
        <p:spPr>
          <a:xfrm>
            <a:off x="6357438" y="6568575"/>
            <a:ext cx="817652" cy="276999"/>
          </a:xfrm>
          <a:prstGeom prst="rect">
            <a:avLst/>
          </a:prstGeom>
          <a:noFill/>
        </p:spPr>
        <p:txBody>
          <a:bodyPr wrap="none" rtlCol="0">
            <a:spAutoFit/>
          </a:bodyPr>
          <a:lstStyle/>
          <a:p>
            <a:r>
              <a:rPr lang="fi-FI" sz="1200" dirty="0" err="1"/>
              <a:t>PK-seutu</a:t>
            </a:r>
            <a:endParaRPr lang="fi-FI" sz="1200" dirty="0"/>
          </a:p>
        </p:txBody>
      </p:sp>
      <p:sp>
        <p:nvSpPr>
          <p:cNvPr id="73" name="Ellipsi 72"/>
          <p:cNvSpPr/>
          <p:nvPr/>
        </p:nvSpPr>
        <p:spPr>
          <a:xfrm>
            <a:off x="5709604" y="4642673"/>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4" name="Ellipsi 73"/>
          <p:cNvSpPr/>
          <p:nvPr/>
        </p:nvSpPr>
        <p:spPr>
          <a:xfrm>
            <a:off x="6665790" y="4880763"/>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5" name="Ellipsi 74"/>
          <p:cNvSpPr/>
          <p:nvPr/>
        </p:nvSpPr>
        <p:spPr>
          <a:xfrm>
            <a:off x="7664481" y="5179828"/>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rgbClr val="800000"/>
              </a:solidFill>
            </a:endParaRPr>
          </a:p>
        </p:txBody>
      </p:sp>
      <p:sp>
        <p:nvSpPr>
          <p:cNvPr id="76" name="Ellipsi 75"/>
          <p:cNvSpPr/>
          <p:nvPr/>
        </p:nvSpPr>
        <p:spPr>
          <a:xfrm>
            <a:off x="7401792" y="5943222"/>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7" name="Ellipsi 76"/>
          <p:cNvSpPr/>
          <p:nvPr/>
        </p:nvSpPr>
        <p:spPr>
          <a:xfrm>
            <a:off x="6069644" y="5879794"/>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8" name="Ellipsi 77"/>
          <p:cNvSpPr/>
          <p:nvPr/>
        </p:nvSpPr>
        <p:spPr>
          <a:xfrm>
            <a:off x="5421572" y="5949850"/>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9" name="Ellipsi 78"/>
          <p:cNvSpPr/>
          <p:nvPr/>
        </p:nvSpPr>
        <p:spPr>
          <a:xfrm>
            <a:off x="6577860" y="5835210"/>
            <a:ext cx="216024" cy="216024"/>
          </a:xfrm>
          <a:prstGeom prst="ellipse">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1" name="Ellipsi 80"/>
          <p:cNvSpPr/>
          <p:nvPr/>
        </p:nvSpPr>
        <p:spPr>
          <a:xfrm>
            <a:off x="5925628" y="4653706"/>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2" name="Ellipsi 81"/>
          <p:cNvSpPr/>
          <p:nvPr/>
        </p:nvSpPr>
        <p:spPr>
          <a:xfrm>
            <a:off x="6773802" y="5632610"/>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3" name="Ellipsi 82"/>
          <p:cNvSpPr/>
          <p:nvPr/>
        </p:nvSpPr>
        <p:spPr>
          <a:xfrm>
            <a:off x="6017718" y="5415314"/>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4" name="Ellipsi 83"/>
          <p:cNvSpPr/>
          <p:nvPr/>
        </p:nvSpPr>
        <p:spPr>
          <a:xfrm>
            <a:off x="6469848" y="1269330"/>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5" name="Ellipsi 84"/>
          <p:cNvSpPr/>
          <p:nvPr/>
        </p:nvSpPr>
        <p:spPr>
          <a:xfrm>
            <a:off x="6973904" y="1701378"/>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6" name="Ellipsi 85"/>
          <p:cNvSpPr/>
          <p:nvPr/>
        </p:nvSpPr>
        <p:spPr>
          <a:xfrm>
            <a:off x="6446883" y="6369746"/>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8" name="Tekstiruutu 87"/>
          <p:cNvSpPr txBox="1"/>
          <p:nvPr/>
        </p:nvSpPr>
        <p:spPr>
          <a:xfrm>
            <a:off x="7056728" y="5291400"/>
            <a:ext cx="652743" cy="276999"/>
          </a:xfrm>
          <a:prstGeom prst="rect">
            <a:avLst/>
          </a:prstGeom>
          <a:noFill/>
        </p:spPr>
        <p:txBody>
          <a:bodyPr wrap="none" rtlCol="0">
            <a:spAutoFit/>
          </a:bodyPr>
          <a:lstStyle/>
          <a:p>
            <a:r>
              <a:rPr lang="fi-FI" sz="1200" dirty="0" smtClean="0"/>
              <a:t>Mikkeli</a:t>
            </a:r>
            <a:endParaRPr lang="fi-FI" sz="1200" dirty="0"/>
          </a:p>
        </p:txBody>
      </p:sp>
      <p:sp>
        <p:nvSpPr>
          <p:cNvPr id="89" name="Ellipsi 88"/>
          <p:cNvSpPr/>
          <p:nvPr/>
        </p:nvSpPr>
        <p:spPr>
          <a:xfrm>
            <a:off x="6204924" y="3807246"/>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90" name="Ellipsi 89"/>
          <p:cNvSpPr/>
          <p:nvPr/>
        </p:nvSpPr>
        <p:spPr>
          <a:xfrm>
            <a:off x="7305775" y="4759410"/>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47" name="Suorakulmio 46"/>
          <p:cNvSpPr/>
          <p:nvPr/>
        </p:nvSpPr>
        <p:spPr>
          <a:xfrm>
            <a:off x="550838" y="1441584"/>
            <a:ext cx="4211266" cy="5760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indent="-266700">
              <a:spcBef>
                <a:spcPts val="0"/>
              </a:spcBef>
            </a:pPr>
            <a:r>
              <a:rPr lang="fi-FI" sz="1500" b="1" dirty="0">
                <a:solidFill>
                  <a:schemeClr val="tx1"/>
                </a:solidFill>
                <a:sym typeface="Wingdings" panose="05000000000000000000" pitchFamily="2" charset="2"/>
              </a:rPr>
              <a:t>VAHVISTETAAN VERKOSTOJA:</a:t>
            </a:r>
          </a:p>
          <a:p>
            <a:pPr marL="266700" indent="-266700">
              <a:spcBef>
                <a:spcPts val="0"/>
              </a:spcBef>
            </a:pPr>
            <a:endParaRPr lang="fi-FI" sz="1500" dirty="0">
              <a:solidFill>
                <a:srgbClr val="00587C"/>
              </a:solidFill>
              <a:sym typeface="Wingdings" panose="05000000000000000000" pitchFamily="2" charset="2"/>
            </a:endParaRPr>
          </a:p>
          <a:p>
            <a:pPr marL="266700" indent="-266700">
              <a:spcBef>
                <a:spcPts val="0"/>
              </a:spcBef>
            </a:pPr>
            <a:r>
              <a:rPr lang="fi-FI" sz="1500" dirty="0">
                <a:solidFill>
                  <a:srgbClr val="0091C7"/>
                </a:solidFill>
                <a:sym typeface="Wingdings" panose="05000000000000000000" pitchFamily="2" charset="2"/>
              </a:rPr>
              <a:t>Kansallinen verkosto, jonka tehtävänä on:</a:t>
            </a:r>
          </a:p>
          <a:p>
            <a:pPr marL="266700" indent="-266700">
              <a:buAutoNum type="arabicPeriod"/>
            </a:pPr>
            <a:r>
              <a:rPr lang="fi-FI" sz="1500" dirty="0">
                <a:solidFill>
                  <a:schemeClr val="tx1"/>
                </a:solidFill>
              </a:rPr>
              <a:t>Suomalaisen ampumahiihdon valmennusjärjestelmän mukainen </a:t>
            </a:r>
          </a:p>
          <a:p>
            <a:pPr marL="266700" lvl="1" indent="-266700"/>
            <a:r>
              <a:rPr lang="fi-FI" sz="1500" dirty="0">
                <a:solidFill>
                  <a:schemeClr val="tx1"/>
                </a:solidFill>
              </a:rPr>
              <a:t>	• maajoukkuevalmennuksen toteutus</a:t>
            </a:r>
          </a:p>
          <a:p>
            <a:pPr marL="266700" lvl="1" indent="-266700"/>
            <a:r>
              <a:rPr lang="fi-FI" sz="1500" dirty="0">
                <a:solidFill>
                  <a:schemeClr val="tx1"/>
                </a:solidFill>
              </a:rPr>
              <a:t>	• valmennuskoulutuksen järjestäminen.</a:t>
            </a:r>
          </a:p>
          <a:p>
            <a:pPr marL="266700" indent="-266700">
              <a:buAutoNum type="arabicPeriod" startAt="2"/>
            </a:pPr>
            <a:r>
              <a:rPr lang="fi-FI" sz="1500" dirty="0">
                <a:solidFill>
                  <a:schemeClr val="tx1"/>
                </a:solidFill>
              </a:rPr>
              <a:t>Hyvien harjoitusolosuhteiden tarjoaminen </a:t>
            </a:r>
          </a:p>
          <a:p>
            <a:pPr marL="266700" indent="-266700"/>
            <a:r>
              <a:rPr lang="fi-FI" sz="1500" dirty="0">
                <a:solidFill>
                  <a:schemeClr val="tx1"/>
                </a:solidFill>
              </a:rPr>
              <a:t>	koko maan alueella.</a:t>
            </a:r>
          </a:p>
          <a:p>
            <a:pPr marL="266700" indent="-266700">
              <a:buAutoNum type="arabicPeriod" startAt="3"/>
            </a:pPr>
            <a:r>
              <a:rPr lang="fi-FI" sz="1500" dirty="0">
                <a:solidFill>
                  <a:schemeClr val="tx1"/>
                </a:solidFill>
              </a:rPr>
              <a:t>Ampumahiihdon harrastusmahdollisuuksien edistäminen koko maan alueella.</a:t>
            </a:r>
          </a:p>
          <a:p>
            <a:pPr marL="266700" indent="-266700">
              <a:spcBef>
                <a:spcPts val="0"/>
              </a:spcBef>
            </a:pPr>
            <a:endParaRPr lang="fi-FI" sz="1500" dirty="0">
              <a:solidFill>
                <a:schemeClr val="tx1"/>
              </a:solidFill>
              <a:sym typeface="Wingdings" panose="05000000000000000000" pitchFamily="2" charset="2"/>
            </a:endParaRPr>
          </a:p>
          <a:p>
            <a:pPr marL="266700" indent="-266700">
              <a:spcBef>
                <a:spcPts val="0"/>
              </a:spcBef>
            </a:pPr>
            <a:r>
              <a:rPr lang="fi-FI" sz="1500" dirty="0">
                <a:solidFill>
                  <a:srgbClr val="0091C7"/>
                </a:solidFill>
                <a:sym typeface="Wingdings" panose="05000000000000000000" pitchFamily="2" charset="2"/>
              </a:rPr>
              <a:t>Alueelliset seuraverkostot, joiden tehtävänä on:</a:t>
            </a:r>
          </a:p>
          <a:p>
            <a:pPr marL="266700" indent="-266700">
              <a:buAutoNum type="arabicPeriod"/>
            </a:pPr>
            <a:r>
              <a:rPr lang="fi-FI" sz="1500" dirty="0">
                <a:solidFill>
                  <a:schemeClr val="tx1"/>
                </a:solidFill>
              </a:rPr>
              <a:t>Viikoittaisen laadukkaan harjoitustoiminnan järjestäminen eri tasoisille junioreille. valmennus-järjestelmän mallin mukaisesti koulutetussa valmennuksessa.</a:t>
            </a:r>
          </a:p>
          <a:p>
            <a:pPr marL="266700" indent="-266700">
              <a:buAutoNum type="arabicPeriod" startAt="2"/>
            </a:pPr>
            <a:r>
              <a:rPr lang="fi-FI" sz="1500" dirty="0">
                <a:solidFill>
                  <a:schemeClr val="tx1"/>
                </a:solidFill>
              </a:rPr>
              <a:t>Alue-/seuratason leiritystoiminnan järjestäminen.</a:t>
            </a:r>
          </a:p>
          <a:p>
            <a:pPr marL="266700" indent="-266700">
              <a:buAutoNum type="arabicPeriod" startAt="2"/>
            </a:pPr>
            <a:endParaRPr lang="fi-FI" sz="1500" dirty="0">
              <a:solidFill>
                <a:schemeClr val="tx1"/>
              </a:solidFill>
            </a:endParaRPr>
          </a:p>
          <a:p>
            <a:pPr marL="266700" indent="-266700"/>
            <a:endParaRPr lang="fi-FI" sz="1500" dirty="0">
              <a:solidFill>
                <a:schemeClr val="tx1"/>
              </a:solidFill>
            </a:endParaRPr>
          </a:p>
          <a:p>
            <a:pPr marL="266700" indent="-266700">
              <a:spcBef>
                <a:spcPts val="0"/>
              </a:spcBef>
              <a:buFont typeface="Wingdings"/>
              <a:buChar char="à"/>
            </a:pPr>
            <a:endParaRPr lang="fi-FI" sz="1500" b="1" dirty="0">
              <a:solidFill>
                <a:schemeClr val="tx1"/>
              </a:solidFill>
            </a:endParaRPr>
          </a:p>
          <a:p>
            <a:pPr marL="266700" indent="-266700" algn="ctr"/>
            <a:endParaRPr lang="fi-FI" sz="1500" dirty="0" err="1">
              <a:solidFill>
                <a:schemeClr val="tx1"/>
              </a:solidFill>
            </a:endParaRPr>
          </a:p>
        </p:txBody>
      </p:sp>
      <p:sp>
        <p:nvSpPr>
          <p:cNvPr id="48" name="Ellipsi 47"/>
          <p:cNvSpPr/>
          <p:nvPr/>
        </p:nvSpPr>
        <p:spPr>
          <a:xfrm>
            <a:off x="7976900" y="4830907"/>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rgbClr val="800000"/>
              </a:solidFill>
            </a:endParaRPr>
          </a:p>
        </p:txBody>
      </p:sp>
      <p:sp>
        <p:nvSpPr>
          <p:cNvPr id="2" name="Otsikko 1"/>
          <p:cNvSpPr>
            <a:spLocks noGrp="1"/>
          </p:cNvSpPr>
          <p:nvPr>
            <p:ph type="title"/>
          </p:nvPr>
        </p:nvSpPr>
        <p:spPr>
          <a:xfrm>
            <a:off x="426740" y="221875"/>
            <a:ext cx="6017468" cy="1406925"/>
          </a:xfrm>
        </p:spPr>
        <p:txBody>
          <a:bodyPr/>
          <a:lstStyle/>
          <a:p>
            <a:pPr marL="71805" algn="l">
              <a:spcBef>
                <a:spcPts val="0"/>
              </a:spcBef>
            </a:pPr>
            <a:r>
              <a:rPr lang="fi-FI" sz="2800" dirty="0">
                <a:solidFill>
                  <a:srgbClr val="005FA0"/>
                </a:solidFill>
                <a:sym typeface="Wingdings" panose="05000000000000000000" pitchFamily="2" charset="2"/>
              </a:rPr>
              <a:t>Tavoitteena toimiva kokonaisuus vuoteen 2020 mennessä</a:t>
            </a:r>
          </a:p>
        </p:txBody>
      </p:sp>
      <p:sp>
        <p:nvSpPr>
          <p:cNvPr id="4" name="Dian numeron paikkamerkki 3"/>
          <p:cNvSpPr>
            <a:spLocks noGrp="1"/>
          </p:cNvSpPr>
          <p:nvPr>
            <p:ph type="sldNum" sz="quarter" idx="12"/>
          </p:nvPr>
        </p:nvSpPr>
        <p:spPr/>
        <p:txBody>
          <a:bodyPr/>
          <a:lstStyle/>
          <a:p>
            <a:pPr>
              <a:defRPr/>
            </a:pPr>
            <a:fld id="{2E754538-CF4C-4062-9EB4-30861DCFF9AF}" type="slidenum">
              <a:rPr lang="fi-FI" altLang="fi-FI"/>
              <a:pPr>
                <a:defRPr/>
              </a:pPr>
              <a:t>10</a:t>
            </a:fld>
            <a:endParaRPr lang="fi-FI" altLang="fi-FI"/>
          </a:p>
        </p:txBody>
      </p:sp>
      <p:sp>
        <p:nvSpPr>
          <p:cNvPr id="46" name="Ellipsi 45"/>
          <p:cNvSpPr/>
          <p:nvPr/>
        </p:nvSpPr>
        <p:spPr>
          <a:xfrm>
            <a:off x="6832527" y="5803453"/>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rgbClr val="800000"/>
              </a:solidFill>
            </a:endParaRPr>
          </a:p>
        </p:txBody>
      </p:sp>
      <p:sp>
        <p:nvSpPr>
          <p:cNvPr id="80" name="Ellipsi 79"/>
          <p:cNvSpPr/>
          <p:nvPr/>
        </p:nvSpPr>
        <p:spPr>
          <a:xfrm>
            <a:off x="7883918" y="4833726"/>
            <a:ext cx="216024" cy="216024"/>
          </a:xfrm>
          <a:prstGeom prst="ellipse">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8" name="Ellipsi 57"/>
          <p:cNvSpPr/>
          <p:nvPr/>
        </p:nvSpPr>
        <p:spPr>
          <a:xfrm>
            <a:off x="6766264" y="2133426"/>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0" name="Ellipsi 49"/>
          <p:cNvSpPr/>
          <p:nvPr/>
        </p:nvSpPr>
        <p:spPr>
          <a:xfrm>
            <a:off x="7410055" y="5499990"/>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7" name="Ellipsi 86"/>
          <p:cNvSpPr/>
          <p:nvPr/>
        </p:nvSpPr>
        <p:spPr>
          <a:xfrm>
            <a:off x="7293780" y="5517802"/>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462824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uva 3" descr="biathlon_logo_L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43537" y="5957236"/>
            <a:ext cx="1769693" cy="660009"/>
          </a:xfrm>
          <a:prstGeom prst="rect">
            <a:avLst/>
          </a:prstGeom>
        </p:spPr>
      </p:pic>
      <p:sp>
        <p:nvSpPr>
          <p:cNvPr id="3" name="Otsikko 1"/>
          <p:cNvSpPr>
            <a:spLocks noGrp="1"/>
          </p:cNvSpPr>
          <p:nvPr>
            <p:ph type="title"/>
          </p:nvPr>
        </p:nvSpPr>
        <p:spPr>
          <a:xfrm>
            <a:off x="510385" y="352549"/>
            <a:ext cx="6797919" cy="631673"/>
          </a:xfrm>
        </p:spPr>
        <p:txBody>
          <a:bodyPr/>
          <a:lstStyle/>
          <a:p>
            <a:pPr algn="l"/>
            <a:r>
              <a:rPr lang="fi-FI" sz="2800" dirty="0">
                <a:solidFill>
                  <a:srgbClr val="005A9B"/>
                </a:solidFill>
              </a:rPr>
              <a:t>Toimiva valmennus ja arvokisamenestys</a:t>
            </a:r>
          </a:p>
        </p:txBody>
      </p:sp>
      <p:sp>
        <p:nvSpPr>
          <p:cNvPr id="5" name="Sisällön paikkamerkki 2"/>
          <p:cNvSpPr txBox="1">
            <a:spLocks/>
          </p:cNvSpPr>
          <p:nvPr/>
        </p:nvSpPr>
        <p:spPr>
          <a:xfrm>
            <a:off x="601216" y="1094218"/>
            <a:ext cx="7067128" cy="5030019"/>
          </a:xfrm>
          <a:prstGeom prst="rect">
            <a:avLst/>
          </a:prstGeom>
        </p:spPr>
        <p:txBody>
          <a:bodyPr>
            <a:no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600" b="1" dirty="0" smtClean="0">
                <a:solidFill>
                  <a:srgbClr val="005A9B"/>
                </a:solidFill>
              </a:rPr>
              <a:t>Tavoitteet 2020</a:t>
            </a:r>
            <a:r>
              <a:rPr lang="fi-FI" sz="1600" dirty="0" smtClean="0"/>
              <a:t>:</a:t>
            </a:r>
          </a:p>
          <a:p>
            <a:pPr>
              <a:buFont typeface="Arial"/>
              <a:buChar char="•"/>
            </a:pPr>
            <a:r>
              <a:rPr lang="fi-FI" sz="1600" dirty="0" smtClean="0"/>
              <a:t>Tarjoamme suomalaisen valmennuksen tukitoimet, jotka mahdollistavat kansainvälisen menestyksen. </a:t>
            </a:r>
          </a:p>
          <a:p>
            <a:pPr>
              <a:buFont typeface="Arial"/>
              <a:buChar char="•"/>
            </a:pPr>
            <a:r>
              <a:rPr lang="fi-FI" sz="1600" dirty="0" smtClean="0"/>
              <a:t>Arvokilpailuissa on edellytykset sijoittua mitalisijoille:</a:t>
            </a:r>
          </a:p>
          <a:p>
            <a:pPr marL="630238" lvl="1" indent="-379413">
              <a:buFont typeface="Arial"/>
              <a:buChar char="•"/>
            </a:pPr>
            <a:r>
              <a:rPr lang="fi-FI" sz="1400" dirty="0" smtClean="0"/>
              <a:t>Aikuiset, 4 urheilijalla</a:t>
            </a:r>
          </a:p>
          <a:p>
            <a:pPr marL="630238" lvl="1" indent="-379413">
              <a:buFont typeface="Arial"/>
              <a:buChar char="•"/>
            </a:pPr>
            <a:r>
              <a:rPr lang="fi-FI" sz="1400" dirty="0" smtClean="0"/>
              <a:t>Nuoret, 4 urheilijalla</a:t>
            </a:r>
          </a:p>
          <a:p>
            <a:pPr>
              <a:buFont typeface="Arial"/>
              <a:buChar char="•"/>
            </a:pPr>
            <a:r>
              <a:rPr lang="fi-FI" sz="1600" dirty="0" smtClean="0"/>
              <a:t>Kymmenellä maajoukkueurheilijalla on edellytykset sijoittua maailman cupin pisteille.</a:t>
            </a:r>
          </a:p>
          <a:p>
            <a:pPr marL="0" indent="0">
              <a:buNone/>
            </a:pPr>
            <a:r>
              <a:rPr lang="fi-FI" sz="1600" b="1" dirty="0" smtClean="0">
                <a:solidFill>
                  <a:srgbClr val="005A9B"/>
                </a:solidFill>
              </a:rPr>
              <a:t>Toimenpiteet</a:t>
            </a:r>
            <a:r>
              <a:rPr lang="fi-FI" sz="1600" dirty="0" smtClean="0"/>
              <a:t>:</a:t>
            </a:r>
          </a:p>
          <a:p>
            <a:pPr marL="285750" lvl="1">
              <a:buFont typeface="Arial"/>
              <a:buChar char="•"/>
            </a:pPr>
            <a:r>
              <a:rPr lang="fi-FI" sz="1600" dirty="0" smtClean="0"/>
              <a:t>Saatetaan meneillään olevan suomalaisen valmennusjärjestelmän ja ampumahiihtäjän polun kehitystyö valmiiksi yhdessä lajin parhaiden asiantuntijoiden kanssa. Aloitetaan näiden jalkautus vuoden 2016 aikana.</a:t>
            </a:r>
          </a:p>
          <a:p>
            <a:pPr marL="285750" lvl="1">
              <a:buFont typeface="Arial"/>
              <a:buChar char="•"/>
            </a:pPr>
            <a:r>
              <a:rPr lang="fi-FI" sz="1600" dirty="0" smtClean="0"/>
              <a:t>Valmentajakoulutuksen tasot 1 – 3 (sisältää </a:t>
            </a:r>
            <a:r>
              <a:rPr lang="fi-FI" sz="1600" dirty="0" err="1" smtClean="0"/>
              <a:t>Amppariohjaajakoulutuksen</a:t>
            </a:r>
            <a:r>
              <a:rPr lang="fi-FI" sz="1600" dirty="0" smtClean="0"/>
              <a:t>)  ja AMV viedään käytännön toteutukseen.</a:t>
            </a:r>
          </a:p>
          <a:p>
            <a:pPr marL="285750" lvl="1">
              <a:buFont typeface="Arial"/>
              <a:buChar char="•"/>
            </a:pPr>
            <a:r>
              <a:rPr lang="fi-FI" sz="1600" dirty="0" smtClean="0"/>
              <a:t>Tarkistetaan kilpailujärjestelmä vastaamaan tavoitteita.</a:t>
            </a:r>
          </a:p>
          <a:p>
            <a:pPr marL="0" indent="0">
              <a:buNone/>
            </a:pPr>
            <a:r>
              <a:rPr lang="fi-FI" sz="1600" b="1" dirty="0" smtClean="0">
                <a:solidFill>
                  <a:srgbClr val="005A9B"/>
                </a:solidFill>
              </a:rPr>
              <a:t>Arviointi</a:t>
            </a:r>
          </a:p>
          <a:p>
            <a:pPr marL="285750" lvl="1">
              <a:buFont typeface="Arial"/>
              <a:buChar char="•"/>
            </a:pPr>
            <a:r>
              <a:rPr lang="fi-FI" sz="1600" dirty="0" smtClean="0"/>
              <a:t>Arvioidaan toimenpiteiden ja tavoitteiden toteutumista puolivuosittain. Arvioinnin suorittaa erikseen nimetty ryhmä. </a:t>
            </a:r>
            <a:endParaRPr lang="fi-FI" sz="1600" dirty="0"/>
          </a:p>
        </p:txBody>
      </p:sp>
      <p:sp>
        <p:nvSpPr>
          <p:cNvPr id="6" name="Dian numeron paikkamerkki 5"/>
          <p:cNvSpPr>
            <a:spLocks noGrp="1"/>
          </p:cNvSpPr>
          <p:nvPr>
            <p:ph type="sldNum" sz="quarter" idx="12"/>
          </p:nvPr>
        </p:nvSpPr>
        <p:spPr/>
        <p:txBody>
          <a:bodyPr/>
          <a:lstStyle/>
          <a:p>
            <a:pPr>
              <a:defRPr/>
            </a:pPr>
            <a:fld id="{DD7A8A5A-6DE6-4BF4-9760-B1931AC70331}" type="slidenum">
              <a:rPr lang="fi-FI" altLang="fi-FI"/>
              <a:pPr>
                <a:defRPr/>
              </a:pPr>
              <a:t>11</a:t>
            </a:fld>
            <a:endParaRPr lang="fi-FI" altLang="fi-FI"/>
          </a:p>
        </p:txBody>
      </p:sp>
    </p:spTree>
    <p:extLst>
      <p:ext uri="{BB962C8B-B14F-4D97-AF65-F5344CB8AC3E}">
        <p14:creationId xmlns:p14="http://schemas.microsoft.com/office/powerpoint/2010/main" val="33555054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a:spLocks noGrp="1"/>
          </p:cNvSpPr>
          <p:nvPr>
            <p:ph type="title"/>
          </p:nvPr>
        </p:nvSpPr>
        <p:spPr>
          <a:xfrm>
            <a:off x="572049" y="332656"/>
            <a:ext cx="6797919" cy="631673"/>
          </a:xfrm>
        </p:spPr>
        <p:txBody>
          <a:bodyPr/>
          <a:lstStyle/>
          <a:p>
            <a:pPr algn="l"/>
            <a:r>
              <a:rPr lang="fi-FI" sz="2800" dirty="0">
                <a:solidFill>
                  <a:srgbClr val="005A9B"/>
                </a:solidFill>
              </a:rPr>
              <a:t>Houkuttelevuus ja näkyvyys</a:t>
            </a:r>
          </a:p>
        </p:txBody>
      </p:sp>
      <p:sp>
        <p:nvSpPr>
          <p:cNvPr id="4" name="Sisällön paikkamerkki 2"/>
          <p:cNvSpPr txBox="1">
            <a:spLocks/>
          </p:cNvSpPr>
          <p:nvPr/>
        </p:nvSpPr>
        <p:spPr>
          <a:xfrm>
            <a:off x="570368" y="1062896"/>
            <a:ext cx="6727592" cy="5112568"/>
          </a:xfrm>
          <a:prstGeom prst="rect">
            <a:avLst/>
          </a:prstGeom>
        </p:spPr>
        <p:txBody>
          <a:bodyPr>
            <a:no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4138" indent="0">
              <a:buFontTx/>
              <a:buNone/>
            </a:pPr>
            <a:r>
              <a:rPr lang="fi-FI" sz="1600" b="1" dirty="0" smtClean="0">
                <a:solidFill>
                  <a:srgbClr val="005A9B"/>
                </a:solidFill>
              </a:rPr>
              <a:t>Tavoitteet</a:t>
            </a:r>
          </a:p>
          <a:p>
            <a:pPr marL="355600" lvl="1" indent="-271463">
              <a:buFont typeface="Arial"/>
              <a:buChar char="•"/>
            </a:pPr>
            <a:r>
              <a:rPr lang="fi-FI" sz="1600" dirty="0" smtClean="0"/>
              <a:t>Harrastajamäärä kasvaa nuorten sarjoissa 20 %/vuosi.</a:t>
            </a:r>
          </a:p>
          <a:p>
            <a:pPr marL="355600" lvl="1" indent="-271463">
              <a:buFont typeface="Arial"/>
              <a:buChar char="•"/>
            </a:pPr>
            <a:r>
              <a:rPr lang="fi-FI" sz="1600" dirty="0" smtClean="0"/>
              <a:t>Ampumahiihtoseurojen toiminnan laatu on parantunut merkittävästi.</a:t>
            </a:r>
          </a:p>
          <a:p>
            <a:pPr marL="355600" lvl="1" indent="-271463">
              <a:buFont typeface="Arial"/>
              <a:buChar char="•"/>
            </a:pPr>
            <a:r>
              <a:rPr lang="fi-FI" sz="1600" dirty="0" smtClean="0"/>
              <a:t>Näkyvyys TV –kanavilla ja muussa mediassa ylläpidetään.</a:t>
            </a:r>
          </a:p>
          <a:p>
            <a:pPr marL="355600" lvl="1" indent="-271463">
              <a:buFont typeface="Arial"/>
              <a:buChar char="•"/>
            </a:pPr>
            <a:r>
              <a:rPr lang="fi-FI" sz="1600" dirty="0" smtClean="0"/>
              <a:t>Kotimaisen kilpailutoiminnan medianäkyvyyttä lisätään.</a:t>
            </a:r>
          </a:p>
          <a:p>
            <a:pPr marL="355600" lvl="1" indent="-271463">
              <a:buFont typeface="Arial"/>
              <a:buChar char="•"/>
            </a:pPr>
            <a:r>
              <a:rPr lang="fi-FI" sz="1600" dirty="0" smtClean="0"/>
              <a:t>Urheilijat ovat näkyvästi ja edustavasti esillä eri medioissa.</a:t>
            </a:r>
          </a:p>
          <a:p>
            <a:pPr marL="355600" lvl="1" indent="-271463">
              <a:buFont typeface="Arial"/>
              <a:buChar char="•"/>
            </a:pPr>
            <a:r>
              <a:rPr lang="fi-FI" sz="1600" dirty="0" smtClean="0"/>
              <a:t>Lajin aloittaminen on tehty merkittävästi helpommaksi.</a:t>
            </a:r>
          </a:p>
          <a:p>
            <a:pPr marL="84138" indent="0">
              <a:buFontTx/>
              <a:buNone/>
            </a:pPr>
            <a:r>
              <a:rPr lang="fi-FI" sz="1600" b="1" dirty="0" smtClean="0">
                <a:solidFill>
                  <a:srgbClr val="005A9B"/>
                </a:solidFill>
              </a:rPr>
              <a:t>Toimenpiteet</a:t>
            </a:r>
          </a:p>
          <a:p>
            <a:pPr marL="355600" lvl="1" indent="-271463">
              <a:buFont typeface="Arial"/>
              <a:buChar char="•"/>
            </a:pPr>
            <a:r>
              <a:rPr lang="fi-FI" sz="1600" dirty="0" smtClean="0"/>
              <a:t>Seurojen kanssa yhdessä rakennetaan laatujärjestelmä ja toimenpiteitä ja tuotteita lajin aloittamisen ja harrastamisen helpottamiseksi.</a:t>
            </a:r>
          </a:p>
          <a:p>
            <a:pPr marL="355600" lvl="1" indent="-271463">
              <a:buFont typeface="Arial"/>
              <a:buChar char="•"/>
            </a:pPr>
            <a:r>
              <a:rPr lang="fi-FI" sz="1600" dirty="0"/>
              <a:t>Kootaan seurojen ja liiton edustajat sekä asiantuntijoita hakemaan ratkaisuja viestintäosaamisen parantamiseksi, jolla laji tehdään näkyväksi ja houkuttelevaksi.</a:t>
            </a:r>
          </a:p>
          <a:p>
            <a:pPr marL="355600" lvl="1" indent="-271463">
              <a:buFont typeface="Arial"/>
              <a:buChar char="•"/>
            </a:pPr>
            <a:r>
              <a:rPr lang="fi-FI" sz="1600" dirty="0" smtClean="0"/>
              <a:t>Lisätään lajiesittelyjä kouluissa ja seuroissa (ekoaseet).</a:t>
            </a:r>
          </a:p>
          <a:p>
            <a:pPr marL="355600" lvl="1" indent="-271463">
              <a:buFont typeface="Arial"/>
              <a:buChar char="•"/>
            </a:pPr>
            <a:r>
              <a:rPr lang="fi-FI" sz="1600" dirty="0" smtClean="0"/>
              <a:t>Vaikutetaan lainsäädäntöön lajia tukevasti.</a:t>
            </a:r>
          </a:p>
          <a:p>
            <a:pPr marL="84138" indent="0">
              <a:buFontTx/>
              <a:buNone/>
            </a:pPr>
            <a:r>
              <a:rPr lang="fi-FI" sz="1600" b="1" dirty="0" smtClean="0">
                <a:solidFill>
                  <a:srgbClr val="005A9B"/>
                </a:solidFill>
              </a:rPr>
              <a:t>Arviointi</a:t>
            </a:r>
          </a:p>
          <a:p>
            <a:pPr marL="355600" lvl="1" indent="-271463">
              <a:buFont typeface="Arial"/>
              <a:buChar char="•"/>
            </a:pPr>
            <a:r>
              <a:rPr lang="fi-FI" sz="1600" dirty="0" smtClean="0"/>
              <a:t>Arvioidaan toimenpiteiden ja tavoitteiden toteutumista vuosittain. Arvioinnin suorittaa erikseen nimetty ryhmä. </a:t>
            </a:r>
          </a:p>
          <a:p>
            <a:pPr marL="84138" lvl="1" indent="0">
              <a:buFontTx/>
              <a:buNone/>
            </a:pPr>
            <a:endParaRPr lang="fi-FI" sz="1600" dirty="0" smtClean="0"/>
          </a:p>
          <a:p>
            <a:pPr marL="84138" lvl="1" indent="0">
              <a:buFontTx/>
              <a:buNone/>
            </a:pPr>
            <a:endParaRPr lang="fi-FI" sz="1600" dirty="0" smtClean="0"/>
          </a:p>
          <a:p>
            <a:pPr marL="84138" lvl="1" indent="0">
              <a:buFontTx/>
              <a:buNone/>
            </a:pPr>
            <a:endParaRPr lang="fi-FI" sz="1600" dirty="0"/>
          </a:p>
        </p:txBody>
      </p:sp>
      <p:pic>
        <p:nvPicPr>
          <p:cNvPr id="5" name="Kuva 4" descr="biathlon_logo_L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0272" y="5865335"/>
            <a:ext cx="1769693" cy="660009"/>
          </a:xfrm>
          <a:prstGeom prst="rect">
            <a:avLst/>
          </a:prstGeom>
        </p:spPr>
      </p:pic>
      <p:sp>
        <p:nvSpPr>
          <p:cNvPr id="6" name="Dian numeron paikkamerkki 5"/>
          <p:cNvSpPr>
            <a:spLocks noGrp="1"/>
          </p:cNvSpPr>
          <p:nvPr>
            <p:ph type="sldNum" sz="quarter" idx="12"/>
          </p:nvPr>
        </p:nvSpPr>
        <p:spPr/>
        <p:txBody>
          <a:bodyPr/>
          <a:lstStyle/>
          <a:p>
            <a:pPr>
              <a:defRPr/>
            </a:pPr>
            <a:fld id="{DD7A8A5A-6DE6-4BF4-9760-B1931AC70331}" type="slidenum">
              <a:rPr lang="fi-FI" altLang="fi-FI"/>
              <a:pPr>
                <a:defRPr/>
              </a:pPr>
              <a:t>12</a:t>
            </a:fld>
            <a:endParaRPr lang="fi-FI" altLang="fi-FI"/>
          </a:p>
        </p:txBody>
      </p:sp>
    </p:spTree>
    <p:extLst>
      <p:ext uri="{BB962C8B-B14F-4D97-AF65-F5344CB8AC3E}">
        <p14:creationId xmlns:p14="http://schemas.microsoft.com/office/powerpoint/2010/main" val="1229949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a:spLocks noGrp="1"/>
          </p:cNvSpPr>
          <p:nvPr>
            <p:ph type="title"/>
          </p:nvPr>
        </p:nvSpPr>
        <p:spPr>
          <a:xfrm>
            <a:off x="510385" y="332656"/>
            <a:ext cx="6797919" cy="631673"/>
          </a:xfrm>
        </p:spPr>
        <p:txBody>
          <a:bodyPr/>
          <a:lstStyle/>
          <a:p>
            <a:pPr algn="l"/>
            <a:r>
              <a:rPr lang="fi-FI" sz="2800" dirty="0">
                <a:solidFill>
                  <a:srgbClr val="005A9B"/>
                </a:solidFill>
              </a:rPr>
              <a:t>Olosuhteet</a:t>
            </a:r>
          </a:p>
        </p:txBody>
      </p:sp>
      <p:sp>
        <p:nvSpPr>
          <p:cNvPr id="5" name="Sisällön paikkamerkki 2"/>
          <p:cNvSpPr txBox="1">
            <a:spLocks/>
          </p:cNvSpPr>
          <p:nvPr/>
        </p:nvSpPr>
        <p:spPr>
          <a:xfrm>
            <a:off x="591240" y="1052736"/>
            <a:ext cx="7653168" cy="4525963"/>
          </a:xfrm>
          <a:prstGeom prst="rect">
            <a:avLst/>
          </a:prstGeom>
        </p:spPr>
        <p:txBody>
          <a:bodyPr>
            <a:norm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fi-FI" sz="1600" b="1" dirty="0" smtClean="0">
                <a:solidFill>
                  <a:srgbClr val="005A9B"/>
                </a:solidFill>
              </a:rPr>
              <a:t>Tavoite</a:t>
            </a:r>
          </a:p>
          <a:p>
            <a:pPr marL="285750" lvl="1">
              <a:buFont typeface="Arial"/>
              <a:buChar char="•"/>
            </a:pPr>
            <a:r>
              <a:rPr lang="fi-FI" sz="1600" dirty="0" smtClean="0"/>
              <a:t>Suomessa on kattava, toimiva, kehittyvä, lainasäädännön mukainen ja turvallinen olosuhdeverkosto (kartan mukainen).</a:t>
            </a:r>
          </a:p>
          <a:p>
            <a:pPr marL="285750" lvl="1">
              <a:buFont typeface="Arial"/>
              <a:buChar char="•"/>
            </a:pPr>
            <a:r>
              <a:rPr lang="fi-FI" sz="1600" dirty="0" smtClean="0"/>
              <a:t>Olosuhdeverkosto mahdollistaa ampumahiihdon helpon aloittamisen ja laadukkaan valmentautumisen.</a:t>
            </a:r>
          </a:p>
          <a:p>
            <a:pPr marL="0" indent="0">
              <a:buFontTx/>
              <a:buNone/>
            </a:pPr>
            <a:r>
              <a:rPr lang="fi-FI" sz="1600" b="1" dirty="0" smtClean="0">
                <a:solidFill>
                  <a:srgbClr val="005A9B"/>
                </a:solidFill>
              </a:rPr>
              <a:t>Toimenpiteet</a:t>
            </a:r>
          </a:p>
          <a:p>
            <a:pPr marL="285750" lvl="1">
              <a:buFont typeface="Arial"/>
              <a:buChar char="•"/>
            </a:pPr>
            <a:r>
              <a:rPr lang="fi-FI" sz="1600" dirty="0" smtClean="0"/>
              <a:t>Tehdään (kartan mukainen) suorituspaikkaselvitys radoista, ampumapaikoista, lumetuksesta, tavoitettavuudesta ja sosiaali- ja yleisötiloista.</a:t>
            </a:r>
          </a:p>
          <a:p>
            <a:pPr marL="285750" lvl="1">
              <a:buFont typeface="Arial"/>
              <a:buChar char="•"/>
            </a:pPr>
            <a:r>
              <a:rPr lang="fi-FI" sz="1600" dirty="0"/>
              <a:t>Tehdään </a:t>
            </a:r>
            <a:r>
              <a:rPr lang="fi-FI" sz="1600" dirty="0" smtClean="0"/>
              <a:t>toteutussuunnitelma</a:t>
            </a:r>
            <a:r>
              <a:rPr lang="fi-FI" sz="1600" dirty="0"/>
              <a:t>, aikataulutus ja rahoitusesitys olosuhteiden kehittämiseksi.</a:t>
            </a:r>
          </a:p>
          <a:p>
            <a:pPr marL="285750" lvl="1">
              <a:buFont typeface="Arial"/>
              <a:buChar char="•"/>
            </a:pPr>
            <a:r>
              <a:rPr lang="fi-FI" sz="1600" dirty="0" smtClean="0"/>
              <a:t>Varmistetaan turvallisuustekijät jokaisella ampumapaikalla.</a:t>
            </a:r>
          </a:p>
          <a:p>
            <a:pPr marL="285750" lvl="1">
              <a:buFont typeface="Arial"/>
              <a:buChar char="•"/>
            </a:pPr>
            <a:r>
              <a:rPr lang="fi-FI" sz="1600" dirty="0" smtClean="0"/>
              <a:t>Tuetaan seurojen mahdollisuuksia ekoaseiden hankkimiseksi.</a:t>
            </a:r>
          </a:p>
          <a:p>
            <a:pPr marL="285750" lvl="1">
              <a:buFont typeface="Arial"/>
              <a:buChar char="•"/>
            </a:pPr>
            <a:r>
              <a:rPr lang="fi-FI" sz="1600" dirty="0" smtClean="0"/>
              <a:t>Vaikutetaan kansallisiin ja paikallisiin päättäjiin.</a:t>
            </a:r>
          </a:p>
          <a:p>
            <a:pPr marL="0" indent="0">
              <a:buFontTx/>
              <a:buNone/>
            </a:pPr>
            <a:r>
              <a:rPr lang="fi-FI" sz="1600" b="1" dirty="0" smtClean="0">
                <a:solidFill>
                  <a:srgbClr val="005A9B"/>
                </a:solidFill>
              </a:rPr>
              <a:t>Arviointi</a:t>
            </a:r>
          </a:p>
          <a:p>
            <a:pPr marL="285750" lvl="1">
              <a:buFont typeface="Arial"/>
              <a:buChar char="•"/>
            </a:pPr>
            <a:r>
              <a:rPr lang="fi-FI" sz="1600" dirty="0" smtClean="0"/>
              <a:t>Arvioidaan toimenpiteiden ja tavoitteiden toteutumista vuosittain.              Arvioinnin suorittaa erikseen nimetty ryhmä. </a:t>
            </a:r>
          </a:p>
          <a:p>
            <a:pPr marL="457200" lvl="1" indent="0">
              <a:buFontTx/>
              <a:buNone/>
            </a:pPr>
            <a:endParaRPr lang="fi-FI" sz="1600" dirty="0" smtClean="0"/>
          </a:p>
          <a:p>
            <a:pPr marL="0" indent="0">
              <a:buFontTx/>
              <a:buNone/>
            </a:pPr>
            <a:endParaRPr lang="fi-FI" sz="1600" dirty="0"/>
          </a:p>
          <a:p>
            <a:pPr marL="457200" lvl="1" indent="0">
              <a:buFontTx/>
              <a:buNone/>
            </a:pPr>
            <a:endParaRPr lang="fi-FI" sz="1600" dirty="0" smtClean="0"/>
          </a:p>
        </p:txBody>
      </p:sp>
      <p:pic>
        <p:nvPicPr>
          <p:cNvPr id="4" name="Kuva 3" descr="biathlon_logo_L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0272" y="6009351"/>
            <a:ext cx="1769693" cy="660009"/>
          </a:xfrm>
          <a:prstGeom prst="rect">
            <a:avLst/>
          </a:prstGeom>
        </p:spPr>
      </p:pic>
      <p:sp>
        <p:nvSpPr>
          <p:cNvPr id="6" name="Dian numeron paikkamerkki 5"/>
          <p:cNvSpPr>
            <a:spLocks noGrp="1"/>
          </p:cNvSpPr>
          <p:nvPr>
            <p:ph type="sldNum" sz="quarter" idx="12"/>
          </p:nvPr>
        </p:nvSpPr>
        <p:spPr/>
        <p:txBody>
          <a:bodyPr/>
          <a:lstStyle/>
          <a:p>
            <a:pPr>
              <a:defRPr/>
            </a:pPr>
            <a:fld id="{DD7A8A5A-6DE6-4BF4-9760-B1931AC70331}" type="slidenum">
              <a:rPr lang="fi-FI" altLang="fi-FI"/>
              <a:pPr>
                <a:defRPr/>
              </a:pPr>
              <a:t>13</a:t>
            </a:fld>
            <a:endParaRPr lang="fi-FI" altLang="fi-FI"/>
          </a:p>
        </p:txBody>
      </p:sp>
    </p:spTree>
    <p:extLst>
      <p:ext uri="{BB962C8B-B14F-4D97-AF65-F5344CB8AC3E}">
        <p14:creationId xmlns:p14="http://schemas.microsoft.com/office/powerpoint/2010/main" val="2743619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a:spLocks noGrp="1"/>
          </p:cNvSpPr>
          <p:nvPr>
            <p:ph type="title"/>
          </p:nvPr>
        </p:nvSpPr>
        <p:spPr>
          <a:xfrm>
            <a:off x="510385" y="332656"/>
            <a:ext cx="6797919" cy="631673"/>
          </a:xfrm>
        </p:spPr>
        <p:txBody>
          <a:bodyPr/>
          <a:lstStyle/>
          <a:p>
            <a:pPr algn="l"/>
            <a:r>
              <a:rPr lang="fi-FI" sz="2800" dirty="0">
                <a:solidFill>
                  <a:srgbClr val="005A9B"/>
                </a:solidFill>
              </a:rPr>
              <a:t>Talous</a:t>
            </a:r>
          </a:p>
        </p:txBody>
      </p:sp>
      <p:sp>
        <p:nvSpPr>
          <p:cNvPr id="5" name="Sisällön paikkamerkki 2"/>
          <p:cNvSpPr txBox="1">
            <a:spLocks/>
          </p:cNvSpPr>
          <p:nvPr/>
        </p:nvSpPr>
        <p:spPr>
          <a:xfrm>
            <a:off x="591240" y="1052736"/>
            <a:ext cx="7653168" cy="5184576"/>
          </a:xfrm>
          <a:prstGeom prst="rect">
            <a:avLst/>
          </a:prstGeom>
        </p:spPr>
        <p:txBody>
          <a:bodyPr>
            <a:no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fi-FI" sz="1600" b="1" dirty="0" smtClean="0">
                <a:solidFill>
                  <a:srgbClr val="005A9B"/>
                </a:solidFill>
              </a:rPr>
              <a:t>Tavoite</a:t>
            </a:r>
          </a:p>
          <a:p>
            <a:r>
              <a:rPr lang="fi-FI" sz="1600" dirty="0" smtClean="0"/>
              <a:t>Lajissa on terve ja </a:t>
            </a:r>
            <a:r>
              <a:rPr lang="fi-FI" sz="1600" dirty="0"/>
              <a:t>kestävä talous.</a:t>
            </a:r>
          </a:p>
          <a:p>
            <a:r>
              <a:rPr lang="fi-FI" sz="1600" dirty="0" smtClean="0"/>
              <a:t>Lajissa käytettävissä olevat talousresurssit lisääntyvät  (liitossa ja seuroissa).</a:t>
            </a:r>
          </a:p>
          <a:p>
            <a:pPr marL="0" indent="0">
              <a:buFontTx/>
              <a:buNone/>
            </a:pPr>
            <a:r>
              <a:rPr lang="fi-FI" sz="1600" b="1" dirty="0" smtClean="0">
                <a:solidFill>
                  <a:srgbClr val="005A9B"/>
                </a:solidFill>
              </a:rPr>
              <a:t>Toimenpiteet</a:t>
            </a:r>
          </a:p>
          <a:p>
            <a:pPr marL="285750" lvl="1">
              <a:buFont typeface="Arial"/>
              <a:buChar char="•"/>
            </a:pPr>
            <a:r>
              <a:rPr lang="fi-FI" sz="1600" dirty="0" smtClean="0"/>
              <a:t>Selvitetään lajin talousresurssit.</a:t>
            </a:r>
          </a:p>
          <a:p>
            <a:pPr marL="285750" lvl="1">
              <a:buFont typeface="Arial"/>
              <a:buChar char="•"/>
            </a:pPr>
            <a:r>
              <a:rPr lang="fi-FI" sz="1600" dirty="0" smtClean="0"/>
              <a:t>Huolehditaan, että liitossa ja seuroissa on hyvä talousosaaminen (koulutus, henkilövalinnat).</a:t>
            </a:r>
          </a:p>
          <a:p>
            <a:pPr marL="285750" lvl="1">
              <a:buFont typeface="Arial"/>
              <a:buChar char="•"/>
            </a:pPr>
            <a:r>
              <a:rPr lang="fi-FI" sz="1600" dirty="0" smtClean="0"/>
              <a:t>Kasvatetaan yksityistä ja yhteiskunnan rahoitusta.</a:t>
            </a:r>
          </a:p>
          <a:p>
            <a:pPr marL="685800" lvl="2">
              <a:buFont typeface="Arial"/>
              <a:buChar char="•"/>
            </a:pPr>
            <a:r>
              <a:rPr lang="fi-FI" sz="1600" dirty="0" smtClean="0"/>
              <a:t>Lisätään ja parannetaan vaikuttamistyötä päättäjiin. </a:t>
            </a:r>
          </a:p>
          <a:p>
            <a:pPr marL="685800" lvl="2">
              <a:buFont typeface="Arial"/>
              <a:buChar char="•"/>
            </a:pPr>
            <a:r>
              <a:rPr lang="fi-FI" sz="1600" dirty="0" smtClean="0"/>
              <a:t>Luodaan </a:t>
            </a:r>
            <a:r>
              <a:rPr lang="fi-FI" sz="1600" dirty="0"/>
              <a:t>t</a:t>
            </a:r>
            <a:r>
              <a:rPr lang="fi-FI" sz="1600" dirty="0" smtClean="0"/>
              <a:t>oimivat yhteistyökumppanuudet valtakunnallisesti ja paikallisesti.</a:t>
            </a:r>
          </a:p>
          <a:p>
            <a:pPr marL="685800" lvl="2">
              <a:buFont typeface="Arial"/>
              <a:buChar char="•"/>
            </a:pPr>
            <a:r>
              <a:rPr lang="fi-FI" sz="1600" dirty="0" smtClean="0"/>
              <a:t>Kehitetään yhdessä </a:t>
            </a:r>
            <a:r>
              <a:rPr lang="fi-FI" sz="1600" dirty="0"/>
              <a:t>seurojen </a:t>
            </a:r>
            <a:r>
              <a:rPr lang="fi-FI" sz="1600" dirty="0" smtClean="0"/>
              <a:t>kanssa markkinoinnin ja varainhankinnan osaamista.</a:t>
            </a:r>
          </a:p>
          <a:p>
            <a:pPr marL="285750" lvl="1">
              <a:buFont typeface="Arial"/>
              <a:buChar char="•"/>
            </a:pPr>
            <a:r>
              <a:rPr lang="fi-FI" sz="1600" dirty="0" smtClean="0"/>
              <a:t>Markkinoinnin </a:t>
            </a:r>
            <a:r>
              <a:rPr lang="fi-FI" sz="1600" dirty="0"/>
              <a:t>ja varainhankinnan parhaat osaajat tekevät pitkän tähtäimen markkinointi- ja toimintasuunnitelman ja ehdotukset uusista varainhankinnan </a:t>
            </a:r>
            <a:r>
              <a:rPr lang="fi-FI" sz="1600" dirty="0" smtClean="0"/>
              <a:t>ratkaisuista.</a:t>
            </a:r>
            <a:endParaRPr lang="fi-FI" sz="1600" dirty="0"/>
          </a:p>
          <a:p>
            <a:pPr marL="0" indent="0">
              <a:buFontTx/>
              <a:buNone/>
            </a:pPr>
            <a:r>
              <a:rPr lang="fi-FI" sz="1600" b="1" dirty="0" smtClean="0">
                <a:solidFill>
                  <a:srgbClr val="005A9B"/>
                </a:solidFill>
              </a:rPr>
              <a:t>Arviointi</a:t>
            </a:r>
          </a:p>
          <a:p>
            <a:pPr marL="285750" lvl="1">
              <a:buFont typeface="Arial"/>
              <a:buChar char="•"/>
            </a:pPr>
            <a:r>
              <a:rPr lang="fi-FI" sz="1600" dirty="0"/>
              <a:t>Arvioidaan toimenpiteiden ja tavoitteiden toteutumista vuosittain. </a:t>
            </a:r>
            <a:endParaRPr lang="fi-FI" sz="1600" dirty="0" smtClean="0"/>
          </a:p>
          <a:p>
            <a:pPr marL="285750" lvl="1">
              <a:buFont typeface="Arial"/>
              <a:buChar char="•"/>
            </a:pPr>
            <a:r>
              <a:rPr lang="fi-FI" sz="1600" dirty="0" smtClean="0"/>
              <a:t> </a:t>
            </a:r>
            <a:r>
              <a:rPr lang="fi-FI" sz="1600" dirty="0"/>
              <a:t>Arvioinnin suorittaa erikseen nimetty ryhmä. </a:t>
            </a:r>
          </a:p>
          <a:p>
            <a:pPr>
              <a:buFont typeface="Arial"/>
              <a:buChar char="•"/>
            </a:pPr>
            <a:endParaRPr lang="fi-FI" sz="1600" dirty="0" smtClean="0"/>
          </a:p>
          <a:p>
            <a:pPr marL="457200" lvl="1" indent="0">
              <a:buFontTx/>
              <a:buNone/>
            </a:pPr>
            <a:endParaRPr lang="fi-FI" sz="1600" dirty="0" smtClean="0"/>
          </a:p>
          <a:p>
            <a:pPr marL="0" indent="0">
              <a:buFontTx/>
              <a:buNone/>
            </a:pPr>
            <a:endParaRPr lang="fi-FI" sz="1600" dirty="0"/>
          </a:p>
          <a:p>
            <a:pPr marL="457200" lvl="1" indent="0">
              <a:buFontTx/>
              <a:buNone/>
            </a:pPr>
            <a:endParaRPr lang="fi-FI" sz="1600" dirty="0" smtClean="0"/>
          </a:p>
        </p:txBody>
      </p:sp>
      <p:pic>
        <p:nvPicPr>
          <p:cNvPr id="4" name="Kuva 3" descr="biathlon_logo_L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0272" y="5957236"/>
            <a:ext cx="1769693" cy="660009"/>
          </a:xfrm>
          <a:prstGeom prst="rect">
            <a:avLst/>
          </a:prstGeom>
        </p:spPr>
      </p:pic>
      <p:sp>
        <p:nvSpPr>
          <p:cNvPr id="6" name="Dian numeron paikkamerkki 5"/>
          <p:cNvSpPr>
            <a:spLocks noGrp="1"/>
          </p:cNvSpPr>
          <p:nvPr>
            <p:ph type="sldNum" sz="quarter" idx="12"/>
          </p:nvPr>
        </p:nvSpPr>
        <p:spPr/>
        <p:txBody>
          <a:bodyPr/>
          <a:lstStyle/>
          <a:p>
            <a:pPr>
              <a:defRPr/>
            </a:pPr>
            <a:fld id="{DD7A8A5A-6DE6-4BF4-9760-B1931AC70331}" type="slidenum">
              <a:rPr lang="fi-FI" altLang="fi-FI"/>
              <a:pPr>
                <a:defRPr/>
              </a:pPr>
              <a:t>14</a:t>
            </a:fld>
            <a:endParaRPr lang="fi-FI" altLang="fi-FI"/>
          </a:p>
        </p:txBody>
      </p:sp>
    </p:spTree>
    <p:extLst>
      <p:ext uri="{BB962C8B-B14F-4D97-AF65-F5344CB8AC3E}">
        <p14:creationId xmlns:p14="http://schemas.microsoft.com/office/powerpoint/2010/main" val="2331346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a:spLocks noGrp="1"/>
          </p:cNvSpPr>
          <p:nvPr>
            <p:ph type="title"/>
          </p:nvPr>
        </p:nvSpPr>
        <p:spPr>
          <a:xfrm>
            <a:off x="510385" y="332656"/>
            <a:ext cx="6797919" cy="631673"/>
          </a:xfrm>
        </p:spPr>
        <p:txBody>
          <a:bodyPr/>
          <a:lstStyle/>
          <a:p>
            <a:pPr algn="l"/>
            <a:r>
              <a:rPr lang="fi-FI" sz="2800" dirty="0">
                <a:solidFill>
                  <a:srgbClr val="005A9B"/>
                </a:solidFill>
              </a:rPr>
              <a:t>Organisoituminen ja yhteistyö</a:t>
            </a:r>
          </a:p>
        </p:txBody>
      </p:sp>
      <p:sp>
        <p:nvSpPr>
          <p:cNvPr id="4" name="Sisällön paikkamerkki 2"/>
          <p:cNvSpPr txBox="1">
            <a:spLocks/>
          </p:cNvSpPr>
          <p:nvPr/>
        </p:nvSpPr>
        <p:spPr>
          <a:xfrm>
            <a:off x="581080" y="1052736"/>
            <a:ext cx="7303288" cy="4525963"/>
          </a:xfrm>
          <a:prstGeom prst="rect">
            <a:avLst/>
          </a:prstGeom>
        </p:spPr>
        <p:txBody>
          <a:bodyPr>
            <a:no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fi-FI" sz="1600" b="1" dirty="0" smtClean="0">
                <a:solidFill>
                  <a:srgbClr val="005A9B"/>
                </a:solidFill>
              </a:rPr>
              <a:t>Tavoitteet</a:t>
            </a:r>
          </a:p>
          <a:p>
            <a:pPr marL="285750" lvl="1">
              <a:buFont typeface="Arial"/>
              <a:buChar char="•"/>
            </a:pPr>
            <a:r>
              <a:rPr lang="fi-FI" sz="1600" dirty="0" smtClean="0"/>
              <a:t>Ampumahiihtoperheen sisäinen </a:t>
            </a:r>
            <a:r>
              <a:rPr lang="fi-FI" sz="1600" dirty="0" err="1" smtClean="0"/>
              <a:t>roolitus</a:t>
            </a:r>
            <a:r>
              <a:rPr lang="fi-FI" sz="1600" dirty="0" smtClean="0"/>
              <a:t> ja työnjako on tunnistettu ja selkeä.</a:t>
            </a:r>
          </a:p>
          <a:p>
            <a:pPr marL="285750" lvl="1">
              <a:buFont typeface="Arial"/>
              <a:buChar char="•"/>
            </a:pPr>
            <a:r>
              <a:rPr lang="fi-FI" sz="1600" dirty="0" smtClean="0"/>
              <a:t>Johtaminen on  avointa, vuorovaikutuksen mahdollistavaa ja tekijöitä kannustavaa.</a:t>
            </a:r>
          </a:p>
          <a:p>
            <a:pPr marL="285750" lvl="1">
              <a:buFont typeface="Arial"/>
              <a:buChar char="•"/>
            </a:pPr>
            <a:r>
              <a:rPr lang="fi-FI" sz="1600" dirty="0" smtClean="0"/>
              <a:t>Ampumahiihdossa toimii aktiivinen ja osaava kehittäjäverkosto (kartan mukainen).</a:t>
            </a:r>
          </a:p>
          <a:p>
            <a:pPr marL="285750" lvl="1">
              <a:buFont typeface="Arial"/>
              <a:buChar char="•"/>
            </a:pPr>
            <a:r>
              <a:rPr lang="fi-FI" sz="1600" dirty="0" smtClean="0"/>
              <a:t>Varmistetaan vaikuttaminen kansainvälisissä toimielimissä</a:t>
            </a:r>
          </a:p>
          <a:p>
            <a:pPr marL="0" indent="0">
              <a:buFontTx/>
              <a:buNone/>
            </a:pPr>
            <a:endParaRPr lang="fi-FI" sz="1600" b="1" dirty="0" smtClean="0">
              <a:solidFill>
                <a:srgbClr val="005A9B"/>
              </a:solidFill>
            </a:endParaRPr>
          </a:p>
          <a:p>
            <a:pPr marL="0" indent="0">
              <a:buFontTx/>
              <a:buNone/>
            </a:pPr>
            <a:r>
              <a:rPr lang="fi-FI" sz="1600" b="1" dirty="0" smtClean="0">
                <a:solidFill>
                  <a:srgbClr val="005A9B"/>
                </a:solidFill>
              </a:rPr>
              <a:t>Toimenpiteet</a:t>
            </a:r>
          </a:p>
          <a:p>
            <a:pPr marL="287338" lvl="1">
              <a:buFont typeface="Arial"/>
              <a:buChar char="•"/>
            </a:pPr>
            <a:r>
              <a:rPr lang="fi-FI" sz="1600" dirty="0"/>
              <a:t>Tehdään tarkempi arviointi ja kehittämistoimenpiteet seurojen, aluekeskusten, valmennuskeskusten ja liiton (hallitus, valiokunnat, toimisto) yhteistyön toimintatapojen, roolien ja vastuiden osalta. </a:t>
            </a:r>
            <a:endParaRPr lang="fi-FI" sz="1600" dirty="0" smtClean="0"/>
          </a:p>
          <a:p>
            <a:pPr marL="287338" lvl="1">
              <a:buFont typeface="Arial"/>
              <a:buChar char="•"/>
            </a:pPr>
            <a:r>
              <a:rPr lang="fi-FI" sz="1600" dirty="0" smtClean="0"/>
              <a:t>Toteutetaan ampumahiihtoperheen säännölliset kokoontumiset keskeisten yhteisten asioiden puitteissa niin liitto-, alue- kuin seuratasolla.</a:t>
            </a:r>
            <a:endParaRPr lang="fi-FI" sz="1600" dirty="0"/>
          </a:p>
          <a:p>
            <a:pPr marL="287338" lvl="1">
              <a:buFont typeface="Arial"/>
              <a:buChar char="•"/>
            </a:pPr>
            <a:endParaRPr lang="fi-FI" sz="1600" dirty="0" smtClean="0"/>
          </a:p>
          <a:p>
            <a:pPr marL="0" indent="0">
              <a:buFontTx/>
              <a:buNone/>
            </a:pPr>
            <a:r>
              <a:rPr lang="fi-FI" sz="1600" b="1" dirty="0" smtClean="0">
                <a:solidFill>
                  <a:srgbClr val="005A9B"/>
                </a:solidFill>
              </a:rPr>
              <a:t>Arviointi</a:t>
            </a:r>
          </a:p>
          <a:p>
            <a:pPr marL="285750" lvl="1">
              <a:buFont typeface="Arial"/>
              <a:buChar char="•"/>
            </a:pPr>
            <a:r>
              <a:rPr lang="fi-FI" sz="1600" dirty="0" smtClean="0"/>
              <a:t>Toistetaan vuosittain toiminnan arviointikysely.</a:t>
            </a:r>
          </a:p>
          <a:p>
            <a:pPr marL="285750" lvl="1">
              <a:buFont typeface="Arial"/>
              <a:buChar char="•"/>
            </a:pPr>
            <a:r>
              <a:rPr lang="fi-FI" sz="1600" dirty="0"/>
              <a:t>Arvioidaan toimenpiteiden ja tavoitteiden toteutumista vuosittain. </a:t>
            </a:r>
            <a:r>
              <a:rPr lang="fi-FI" sz="1600" dirty="0" smtClean="0"/>
              <a:t>Arvioinnin </a:t>
            </a:r>
            <a:r>
              <a:rPr lang="fi-FI" sz="1600" dirty="0"/>
              <a:t>suorittaa erikseen nimetty ryhmä. </a:t>
            </a:r>
          </a:p>
        </p:txBody>
      </p:sp>
      <p:pic>
        <p:nvPicPr>
          <p:cNvPr id="5" name="Kuva 4" descr="biathlon_logo_L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9521" y="6043877"/>
            <a:ext cx="1769693" cy="660009"/>
          </a:xfrm>
          <a:prstGeom prst="rect">
            <a:avLst/>
          </a:prstGeom>
        </p:spPr>
      </p:pic>
      <p:sp>
        <p:nvSpPr>
          <p:cNvPr id="6" name="Dian numeron paikkamerkki 5"/>
          <p:cNvSpPr>
            <a:spLocks noGrp="1"/>
          </p:cNvSpPr>
          <p:nvPr>
            <p:ph type="sldNum" sz="quarter" idx="12"/>
          </p:nvPr>
        </p:nvSpPr>
        <p:spPr/>
        <p:txBody>
          <a:bodyPr/>
          <a:lstStyle/>
          <a:p>
            <a:pPr>
              <a:defRPr/>
            </a:pPr>
            <a:fld id="{DD7A8A5A-6DE6-4BF4-9760-B1931AC70331}" type="slidenum">
              <a:rPr lang="fi-FI" altLang="fi-FI"/>
              <a:pPr>
                <a:defRPr/>
              </a:pPr>
              <a:t>15</a:t>
            </a:fld>
            <a:endParaRPr lang="fi-FI" altLang="fi-FI"/>
          </a:p>
        </p:txBody>
      </p:sp>
    </p:spTree>
    <p:extLst>
      <p:ext uri="{BB962C8B-B14F-4D97-AF65-F5344CB8AC3E}">
        <p14:creationId xmlns:p14="http://schemas.microsoft.com/office/powerpoint/2010/main" val="41462257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562074"/>
          </a:xfrm>
        </p:spPr>
        <p:txBody>
          <a:bodyPr/>
          <a:lstStyle/>
          <a:p>
            <a:r>
              <a:rPr lang="fi-FI" sz="2800" dirty="0" smtClean="0"/>
              <a:t>Miten strategiaa viedään käytännön toiminnaksi?</a:t>
            </a:r>
            <a:endParaRPr lang="fi-FI" sz="2800" dirty="0"/>
          </a:p>
        </p:txBody>
      </p:sp>
      <p:sp>
        <p:nvSpPr>
          <p:cNvPr id="3" name="Sisällön paikkamerkki 2"/>
          <p:cNvSpPr>
            <a:spLocks noGrp="1"/>
          </p:cNvSpPr>
          <p:nvPr>
            <p:ph idx="1"/>
          </p:nvPr>
        </p:nvSpPr>
        <p:spPr>
          <a:xfrm>
            <a:off x="457200" y="836712"/>
            <a:ext cx="8229600" cy="5976664"/>
          </a:xfrm>
        </p:spPr>
        <p:txBody>
          <a:bodyPr>
            <a:normAutofit fontScale="40000" lnSpcReduction="20000"/>
          </a:bodyPr>
          <a:lstStyle/>
          <a:p>
            <a:pPr marL="0" indent="0">
              <a:buNone/>
            </a:pPr>
            <a:r>
              <a:rPr lang="fi-FI" dirty="0" smtClean="0"/>
              <a:t>Strategiakaudeksi on arvioitu noin viisi vuotta. Toimintaympäristö muuttuu kaiken aikaa ja siksi on tärkeää, että strategiaa ja sen toteutumista arvioidaan säännöllisesti – vähintään vuosittain. Uudistukset ja kehittämistoimenpiteet kestävät usein vuosia. Seuraavassa ensimmäiset suomalaisen ampumahiihdon strategiset askeleet:</a:t>
            </a:r>
          </a:p>
          <a:p>
            <a:pPr marL="0" indent="0">
              <a:buNone/>
            </a:pPr>
            <a:endParaRPr lang="fi-FI" dirty="0" smtClean="0"/>
          </a:p>
          <a:p>
            <a:r>
              <a:rPr lang="fi-FI" dirty="0" smtClean="0"/>
              <a:t>Seurojen yhteistyö</a:t>
            </a:r>
          </a:p>
          <a:p>
            <a:pPr lvl="1"/>
            <a:r>
              <a:rPr lang="fi-FI" smtClean="0"/>
              <a:t>Toteutetaan vuoden 2016 </a:t>
            </a:r>
            <a:r>
              <a:rPr lang="fi-FI" dirty="0" smtClean="0"/>
              <a:t>aikana 4 - 6 alueellista seuratapaamista. </a:t>
            </a:r>
            <a:r>
              <a:rPr lang="fi-FI" dirty="0"/>
              <a:t>Niissä käydään läpi strategian sisältö ja sovitaan yhdessä toteutettavat jatkotoimenpiteet. </a:t>
            </a:r>
            <a:r>
              <a:rPr lang="fi-FI" dirty="0" smtClean="0"/>
              <a:t>Tapaamisten tavoitteena on luoda kullekin alueelle toimiva yhteistyömalli ja toimintatavat. Tapaamisten tarkoituksena on myös nostaa esille eri seurojen konkreettiset tarpeet ja haasteet ja etsiä niihin ratkaisuja.</a:t>
            </a:r>
          </a:p>
          <a:p>
            <a:pPr lvl="1"/>
            <a:r>
              <a:rPr lang="fi-FI" dirty="0" smtClean="0"/>
              <a:t>Seurojen kanssa rakennetaan toimenpiteitä ja tuotteita lajin aloittamisen ja harrastamisen helpottamiseksi. </a:t>
            </a:r>
          </a:p>
          <a:p>
            <a:r>
              <a:rPr lang="fi-FI" dirty="0" smtClean="0"/>
              <a:t>Valmennusjärjestelmä </a:t>
            </a:r>
            <a:r>
              <a:rPr lang="fi-FI" dirty="0"/>
              <a:t>ja valmentajakoulutus</a:t>
            </a:r>
          </a:p>
          <a:p>
            <a:pPr lvl="1"/>
            <a:r>
              <a:rPr lang="fi-FI" dirty="0"/>
              <a:t>Saatetaan meneillään oleva työ valmiiksi yhdessä lajin parhaiden asiantuntijoiden kanssa ja valmentajakoulutus toteutetaan sekä lumilajien yhteisenä että lajin omana koulutuksena.</a:t>
            </a:r>
          </a:p>
          <a:p>
            <a:r>
              <a:rPr lang="fi-FI" dirty="0" smtClean="0"/>
              <a:t>Selvitettävät asiat – kartoitukset</a:t>
            </a:r>
          </a:p>
          <a:p>
            <a:pPr lvl="1"/>
            <a:r>
              <a:rPr lang="fi-FI" dirty="0" smtClean="0"/>
              <a:t>Vuoden 2016 aikana tehdään seuraavat </a:t>
            </a:r>
            <a:r>
              <a:rPr lang="fi-FI" dirty="0" err="1" smtClean="0"/>
              <a:t>selvitykset/kartoiutkset</a:t>
            </a:r>
            <a:r>
              <a:rPr lang="fi-FI" dirty="0" smtClean="0"/>
              <a:t>:</a:t>
            </a:r>
          </a:p>
          <a:p>
            <a:pPr lvl="2"/>
            <a:r>
              <a:rPr lang="fi-FI" dirty="0" smtClean="0"/>
              <a:t>Ampumahiihtoseurojen toiminnan tila (ohjaajat, valmentajat, harrastajamäärät, yhteistyötahot)</a:t>
            </a:r>
          </a:p>
          <a:p>
            <a:pPr lvl="2"/>
            <a:r>
              <a:rPr lang="fi-FI" dirty="0" smtClean="0"/>
              <a:t>Olosuhteet</a:t>
            </a:r>
          </a:p>
          <a:p>
            <a:pPr lvl="2"/>
            <a:r>
              <a:rPr lang="fi-FI" dirty="0" smtClean="0"/>
              <a:t>Lajin talousresurssit</a:t>
            </a:r>
          </a:p>
          <a:p>
            <a:r>
              <a:rPr lang="fi-FI" dirty="0" smtClean="0"/>
              <a:t>Markkinointi, talous ja viestintä</a:t>
            </a:r>
          </a:p>
          <a:p>
            <a:pPr lvl="1"/>
            <a:r>
              <a:rPr lang="fi-FI" dirty="0" smtClean="0"/>
              <a:t>Markkinoinnin ja varainhankinnan parhaat osaajat tekevät pitkän tähtäimen markkinointi- ja toimintasuunnitelman ja ehdotukset uusista varainhankinnan ratkaisuista.</a:t>
            </a:r>
          </a:p>
          <a:p>
            <a:pPr lvl="1"/>
            <a:r>
              <a:rPr lang="fi-FI" dirty="0" smtClean="0"/>
              <a:t>Kootaan seurojen ja liiton edustaja sekä asiantuntijoita hakemaan ratkaisuja viestintäosaamisen parantamiseksi, jolla laji tehdään näkyväksi ja houkuttelevaksi.</a:t>
            </a:r>
          </a:p>
          <a:p>
            <a:r>
              <a:rPr lang="fi-FI" dirty="0" smtClean="0"/>
              <a:t>Suomalaisen ampumahiihdon roolit ja vastuut</a:t>
            </a:r>
          </a:p>
          <a:p>
            <a:pPr lvl="1"/>
            <a:r>
              <a:rPr lang="fi-FI" dirty="0" smtClean="0"/>
              <a:t>Tehdään tarkempi arviointi ja kehittämistoimenpiteet seurojen, aluekeskusten, valmennuskeskusten ja liiton (hallitus, valiokunnat, toimisto) yhteistyön toimintatapojen, roolien ja vastuiden osalta.</a:t>
            </a:r>
          </a:p>
          <a:p>
            <a:r>
              <a:rPr lang="fi-FI" dirty="0"/>
              <a:t>Strategian sisältö liiton toimintasuunnitelmaan</a:t>
            </a:r>
          </a:p>
          <a:p>
            <a:pPr lvl="1"/>
            <a:r>
              <a:rPr lang="fi-FI" dirty="0"/>
              <a:t>Vuoden 2016 toiminta- ja taloussuunnitelmassa näkyy strategian valinnat ja konkreettiset toimenpiteet.</a:t>
            </a:r>
          </a:p>
          <a:p>
            <a:r>
              <a:rPr lang="fi-FI" dirty="0" smtClean="0"/>
              <a:t>Strategian jatkuva arviointi,  johtopäätökset ja toimenpiteet</a:t>
            </a:r>
          </a:p>
          <a:p>
            <a:pPr lvl="1"/>
            <a:r>
              <a:rPr lang="fi-FI" dirty="0" smtClean="0"/>
              <a:t>Hallitus vastaa strategian arvioinnista. Osa-alueet </a:t>
            </a:r>
            <a:r>
              <a:rPr lang="fi-FI" dirty="0" err="1" smtClean="0"/>
              <a:t>vastuutetaan</a:t>
            </a:r>
            <a:r>
              <a:rPr lang="fi-FI" dirty="0" smtClean="0"/>
              <a:t> hallituksen jäsenille. </a:t>
            </a:r>
          </a:p>
          <a:p>
            <a:pPr lvl="1"/>
            <a:r>
              <a:rPr lang="fi-FI" dirty="0"/>
              <a:t>Toimiva valmennus ja </a:t>
            </a:r>
            <a:r>
              <a:rPr lang="fi-FI" dirty="0" smtClean="0"/>
              <a:t>arvokisamenestys –osa-aluetta arvioidaan puolivuosittain ja muita vuosittain.</a:t>
            </a:r>
          </a:p>
          <a:p>
            <a:pPr lvl="1"/>
            <a:r>
              <a:rPr lang="fi-FI" dirty="0" smtClean="0"/>
              <a:t>Arvioinnin perusteella tehdään korjaavat toimenpidepäätökset hallituksessa/vuosikokouksessa.</a:t>
            </a:r>
            <a:endParaRPr lang="fi-FI" dirty="0"/>
          </a:p>
        </p:txBody>
      </p:sp>
      <p:sp>
        <p:nvSpPr>
          <p:cNvPr id="4" name="Dian numeron paikkamerkki 3"/>
          <p:cNvSpPr>
            <a:spLocks noGrp="1"/>
          </p:cNvSpPr>
          <p:nvPr>
            <p:ph type="sldNum" sz="quarter" idx="12"/>
          </p:nvPr>
        </p:nvSpPr>
        <p:spPr/>
        <p:txBody>
          <a:bodyPr/>
          <a:lstStyle/>
          <a:p>
            <a:pPr>
              <a:defRPr/>
            </a:pPr>
            <a:fld id="{2E754538-CF4C-4062-9EB4-30861DCFF9AF}" type="slidenum">
              <a:rPr lang="fi-FI" altLang="fi-FI" smtClean="0"/>
              <a:pPr>
                <a:defRPr/>
              </a:pPr>
              <a:t>16</a:t>
            </a:fld>
            <a:endParaRPr lang="fi-FI" altLang="fi-FI"/>
          </a:p>
        </p:txBody>
      </p:sp>
    </p:spTree>
    <p:extLst>
      <p:ext uri="{BB962C8B-B14F-4D97-AF65-F5344CB8AC3E}">
        <p14:creationId xmlns:p14="http://schemas.microsoft.com/office/powerpoint/2010/main" val="850998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10385" y="548680"/>
            <a:ext cx="6797919" cy="631673"/>
          </a:xfrm>
        </p:spPr>
        <p:txBody>
          <a:bodyPr/>
          <a:lstStyle/>
          <a:p>
            <a:pPr algn="l"/>
            <a:r>
              <a:rPr lang="fi-FI" sz="2800" dirty="0" smtClean="0">
                <a:solidFill>
                  <a:srgbClr val="005A9B"/>
                </a:solidFill>
              </a:rPr>
              <a:t>Miksi tarvitaan uusi strategia?</a:t>
            </a:r>
            <a:endParaRPr lang="fi-FI" sz="2800" dirty="0">
              <a:solidFill>
                <a:srgbClr val="005A9B"/>
              </a:solidFill>
            </a:endParaRPr>
          </a:p>
        </p:txBody>
      </p:sp>
      <p:sp>
        <p:nvSpPr>
          <p:cNvPr id="3" name="Sisällön paikkamerkki 2"/>
          <p:cNvSpPr>
            <a:spLocks noGrp="1"/>
          </p:cNvSpPr>
          <p:nvPr>
            <p:ph idx="1"/>
          </p:nvPr>
        </p:nvSpPr>
        <p:spPr>
          <a:xfrm>
            <a:off x="513799" y="1506608"/>
            <a:ext cx="4130209" cy="5018736"/>
          </a:xfrm>
          <a:noFill/>
          <a:ln w="9525">
            <a:noFill/>
          </a:ln>
        </p:spPr>
        <p:txBody>
          <a:bodyPr>
            <a:noAutofit/>
          </a:bodyPr>
          <a:lstStyle/>
          <a:p>
            <a:pPr marL="182563" indent="-182563"/>
            <a:r>
              <a:rPr lang="fi-FI" sz="1300" dirty="0" smtClean="0"/>
              <a:t>Suomalaisen ampumahiihdon tulevaisuutta tehdään nyt. Tämän strategian lähtökohtana oli toukokuussa 2015 laaja haastattelukierros sekä avoin nettipohjainen kysely. Suomalainen ampumahiihtoperhe haluaa vahvempaa yhteistyötä ja yhteistä näkyä tulevaisuudesta. Tämä koskee sekä valmennus- että johtamisjärjestelmää. </a:t>
            </a:r>
          </a:p>
          <a:p>
            <a:pPr marL="182563" indent="-182563"/>
            <a:endParaRPr lang="fi-FI" sz="1300" dirty="0" smtClean="0"/>
          </a:p>
          <a:p>
            <a:pPr marL="182563" indent="-182563"/>
            <a:r>
              <a:rPr lang="fi-FI" sz="1300" dirty="0" smtClean="0"/>
              <a:t>Toimintaympäristö on muutoksessa: Maailma monimutkaistuu, talous on kiristymässä, arkiliikunta vähenee, urheilulajien kirjo kasvaa ja moniarvois-tuu, ja harrastajien painopiste siirtyy joukkue-lajeihin. </a:t>
            </a:r>
          </a:p>
          <a:p>
            <a:pPr marL="182563" indent="-182563"/>
            <a:endParaRPr lang="fi-FI" sz="1300" dirty="0" smtClean="0"/>
          </a:p>
          <a:p>
            <a:pPr marL="182563" indent="-182563"/>
            <a:r>
              <a:rPr lang="fi-FI" sz="1300" dirty="0" smtClean="0"/>
              <a:t>Ampumahiihdossa monet maat ovat onnistuneet luomaan valmennusjärjestelmän, joka tuottaa paitsi menestystä myös näkyvyyttä ja arvostusta lajille.</a:t>
            </a:r>
          </a:p>
          <a:p>
            <a:pPr marL="182563" indent="-182563"/>
            <a:endParaRPr lang="fi-FI" sz="1300" dirty="0" smtClean="0"/>
          </a:p>
          <a:p>
            <a:pPr marL="182563" indent="-182563"/>
            <a:r>
              <a:rPr lang="fi-FI" sz="1300" dirty="0"/>
              <a:t>Kansainvälinen kilpailu ja toimintaympäristön muutos tarkoittavat sitä, että merkittäviä tuloksia ja vaikuttavuutta on entistä vaikeampaa saavuttaa yksin tekemällä. Tarvitaan kumppanuuksia ja uudenlaisia verkostoja.</a:t>
            </a:r>
            <a:endParaRPr lang="fi-FI" sz="1300" dirty="0" smtClean="0"/>
          </a:p>
        </p:txBody>
      </p:sp>
      <p:sp>
        <p:nvSpPr>
          <p:cNvPr id="4" name="Sisällön paikkamerkki 2"/>
          <p:cNvSpPr txBox="1">
            <a:spLocks/>
          </p:cNvSpPr>
          <p:nvPr/>
        </p:nvSpPr>
        <p:spPr bwMode="auto">
          <a:xfrm>
            <a:off x="4788024" y="1506608"/>
            <a:ext cx="4248472" cy="5018736"/>
          </a:xfrm>
          <a:prstGeom prst="rect">
            <a:avLst/>
          </a:prstGeom>
          <a:noFill/>
          <a:ln w="9525">
            <a:noFill/>
            <a:miter lim="800000"/>
            <a:headEnd/>
            <a:tailEnd/>
          </a:ln>
          <a:effectLs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2563" indent="-182563"/>
            <a:r>
              <a:rPr lang="fi-FI" sz="1300" dirty="0" smtClean="0"/>
              <a:t>Yhteinen tekeminen on avain tulevaan menes-tykseen. Sen onnistumisen edellytyksenä on yhteinen käsitys päämääristä, toimintatavoista ja sisällöstä sekä yhteinen tahto onnistua näissä.</a:t>
            </a:r>
          </a:p>
          <a:p>
            <a:pPr marL="182563" indent="-182563"/>
            <a:endParaRPr lang="fi-FI" sz="1300" dirty="0" smtClean="0"/>
          </a:p>
          <a:p>
            <a:pPr marL="182563" indent="-182563"/>
            <a:r>
              <a:rPr lang="fi-FI" sz="1300" dirty="0" smtClean="0"/>
              <a:t>Tämä strategia linjaa tärkeimmät tavoitteet ja toi-menpiteet seuraaville vuosille. Lisäksi strategiassa on määritelty tavoitetila suomalaisen ampumahiihdon kansallisesta ja alueellisesta verkostosta 2020. </a:t>
            </a:r>
          </a:p>
          <a:p>
            <a:pPr marL="182563" indent="-182563"/>
            <a:endParaRPr lang="fi-FI" sz="1300" dirty="0" smtClean="0"/>
          </a:p>
          <a:p>
            <a:pPr marL="182563" indent="-182563"/>
            <a:r>
              <a:rPr lang="fi-FI" sz="1300" dirty="0" smtClean="0"/>
              <a:t>Tämän strategia on valmisteltu yhdessä laji-ihmisten kanssa. Mukana on ollut haastatteluissa, kyselyssä ja seuratapaamisissa yli 150 ampumahiihdon asiantuntijaa ja ystävää. Paljon on jo käyty keskusteluja – nyt alkaa olla tekojen paikka. </a:t>
            </a:r>
          </a:p>
          <a:p>
            <a:pPr marL="182563" indent="-182563"/>
            <a:endParaRPr lang="fi-FI" sz="1300" dirty="0" smtClean="0"/>
          </a:p>
          <a:p>
            <a:pPr marL="182563" indent="-182563"/>
            <a:r>
              <a:rPr lang="fi-FI" sz="1300" dirty="0" smtClean="0"/>
              <a:t>Ampumahiihtoperhe listasi tärkeimmäksi vahvuu-deksi lajin näkyvyyden ja houkuttelevuuden. Se on hyvä lähtökohta tuleville vuosille. </a:t>
            </a:r>
          </a:p>
        </p:txBody>
      </p:sp>
      <p:cxnSp>
        <p:nvCxnSpPr>
          <p:cNvPr id="7" name="Suora yhdysviiva 6"/>
          <p:cNvCxnSpPr/>
          <p:nvPr/>
        </p:nvCxnSpPr>
        <p:spPr>
          <a:xfrm flipV="1">
            <a:off x="4716016" y="1611851"/>
            <a:ext cx="0" cy="4769477"/>
          </a:xfrm>
          <a:prstGeom prst="line">
            <a:avLst/>
          </a:prstGeom>
          <a:ln w="19050" cmpd="sng">
            <a:solidFill>
              <a:srgbClr val="005A9B"/>
            </a:solidFill>
          </a:ln>
        </p:spPr>
        <p:style>
          <a:lnRef idx="2">
            <a:schemeClr val="accent1"/>
          </a:lnRef>
          <a:fillRef idx="0">
            <a:schemeClr val="accent1"/>
          </a:fillRef>
          <a:effectRef idx="1">
            <a:schemeClr val="accent1"/>
          </a:effectRef>
          <a:fontRef idx="minor">
            <a:schemeClr val="tx1"/>
          </a:fontRef>
        </p:style>
      </p:cxnSp>
      <p:pic>
        <p:nvPicPr>
          <p:cNvPr id="6" name="Kuva 5" descr="biathlon_logo_L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0272" y="6009351"/>
            <a:ext cx="1769693" cy="660009"/>
          </a:xfrm>
          <a:prstGeom prst="rect">
            <a:avLst/>
          </a:prstGeom>
        </p:spPr>
      </p:pic>
      <p:sp>
        <p:nvSpPr>
          <p:cNvPr id="8" name="Dian numeron paikkamerkki 7"/>
          <p:cNvSpPr>
            <a:spLocks noGrp="1"/>
          </p:cNvSpPr>
          <p:nvPr>
            <p:ph type="sldNum" sz="quarter" idx="12"/>
          </p:nvPr>
        </p:nvSpPr>
        <p:spPr/>
        <p:txBody>
          <a:bodyPr/>
          <a:lstStyle/>
          <a:p>
            <a:pPr>
              <a:defRPr/>
            </a:pPr>
            <a:fld id="{2E754538-CF4C-4062-9EB4-30861DCFF9AF}" type="slidenum">
              <a:rPr lang="fi-FI" altLang="fi-FI"/>
              <a:pPr>
                <a:defRPr/>
              </a:pPr>
              <a:t>2</a:t>
            </a:fld>
            <a:endParaRPr lang="fi-FI" altLang="fi-FI"/>
          </a:p>
        </p:txBody>
      </p:sp>
    </p:spTree>
    <p:extLst>
      <p:ext uri="{BB962C8B-B14F-4D97-AF65-F5344CB8AC3E}">
        <p14:creationId xmlns:p14="http://schemas.microsoft.com/office/powerpoint/2010/main" val="2943402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orakulmio 7"/>
          <p:cNvSpPr/>
          <p:nvPr/>
        </p:nvSpPr>
        <p:spPr>
          <a:xfrm>
            <a:off x="251520" y="1340768"/>
            <a:ext cx="8424936" cy="432048"/>
          </a:xfrm>
          <a:prstGeom prst="rect">
            <a:avLst/>
          </a:prstGeom>
          <a:solidFill>
            <a:srgbClr val="005A9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35" name="Ylös kääntyvä nuoli 34"/>
          <p:cNvSpPr/>
          <p:nvPr/>
        </p:nvSpPr>
        <p:spPr>
          <a:xfrm rot="5400000">
            <a:off x="2677636" y="5281358"/>
            <a:ext cx="1129972" cy="797627"/>
          </a:xfrm>
          <a:prstGeom prst="bentUpArrow">
            <a:avLst>
              <a:gd name="adj1" fmla="val 15579"/>
              <a:gd name="adj2" fmla="val 25000"/>
              <a:gd name="adj3" fmla="val 33075"/>
            </a:avLst>
          </a:prstGeom>
          <a:solidFill>
            <a:srgbClr val="C9E8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9" name="Pyöristetty suorakulmio 28"/>
          <p:cNvSpPr/>
          <p:nvPr/>
        </p:nvSpPr>
        <p:spPr>
          <a:xfrm>
            <a:off x="6795207" y="2404536"/>
            <a:ext cx="729121" cy="1798967"/>
          </a:xfrm>
          <a:prstGeom prst="roundRect">
            <a:avLst/>
          </a:prstGeom>
          <a:solidFill>
            <a:srgbClr val="005A9B"/>
          </a:solidFill>
          <a:ln>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fi-FI" sz="1015" dirty="0">
                <a:solidFill>
                  <a:schemeClr val="bg1"/>
                </a:solidFill>
              </a:rPr>
              <a:t>Kiteytys ja kirjoitus</a:t>
            </a:r>
          </a:p>
          <a:p>
            <a:pPr algn="ctr"/>
            <a:endParaRPr lang="fi-FI" sz="1015" dirty="0">
              <a:solidFill>
                <a:schemeClr val="bg1"/>
              </a:solidFill>
            </a:endParaRPr>
          </a:p>
          <a:p>
            <a:pPr algn="ctr"/>
            <a:r>
              <a:rPr lang="fi-FI" sz="1015" dirty="0" smtClean="0">
                <a:solidFill>
                  <a:schemeClr val="bg1"/>
                </a:solidFill>
              </a:rPr>
              <a:t>AJ ja JP</a:t>
            </a:r>
            <a:endParaRPr lang="fi-FI" sz="1015" dirty="0">
              <a:solidFill>
                <a:schemeClr val="bg1"/>
              </a:solidFill>
            </a:endParaRPr>
          </a:p>
          <a:p>
            <a:pPr algn="ctr"/>
            <a:endParaRPr lang="fi-FI" sz="1015" dirty="0">
              <a:solidFill>
                <a:schemeClr val="bg1"/>
              </a:solidFill>
            </a:endParaRPr>
          </a:p>
        </p:txBody>
      </p:sp>
      <p:sp>
        <p:nvSpPr>
          <p:cNvPr id="2" name="Pyöristetty suorakulmio 1"/>
          <p:cNvSpPr/>
          <p:nvPr/>
        </p:nvSpPr>
        <p:spPr>
          <a:xfrm>
            <a:off x="466002" y="2033153"/>
            <a:ext cx="931177" cy="685680"/>
          </a:xfrm>
          <a:prstGeom prst="roundRect">
            <a:avLst>
              <a:gd name="adj" fmla="val 9308"/>
            </a:avLst>
          </a:prstGeom>
          <a:solidFill>
            <a:srgbClr val="5ABBDF"/>
          </a:solid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fi-FI" sz="1015" dirty="0"/>
              <a:t>Edellinen strategia</a:t>
            </a:r>
          </a:p>
        </p:txBody>
      </p:sp>
      <p:sp>
        <p:nvSpPr>
          <p:cNvPr id="3" name="Pyöristetty suorakulmio 2"/>
          <p:cNvSpPr/>
          <p:nvPr/>
        </p:nvSpPr>
        <p:spPr>
          <a:xfrm>
            <a:off x="450927" y="2830780"/>
            <a:ext cx="1009917" cy="3124039"/>
          </a:xfrm>
          <a:prstGeom prst="roundRect">
            <a:avLst>
              <a:gd name="adj" fmla="val 9172"/>
            </a:avLst>
          </a:prstGeom>
          <a:solidFill>
            <a:srgbClr val="5ABBDF"/>
          </a:solid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fi-FI" sz="1015" dirty="0"/>
              <a:t>Haastattelut</a:t>
            </a:r>
          </a:p>
          <a:p>
            <a:pPr algn="ctr"/>
            <a:r>
              <a:rPr lang="fi-FI" sz="1015" dirty="0"/>
              <a:t> 30 kpl</a:t>
            </a:r>
          </a:p>
          <a:p>
            <a:pPr algn="ctr"/>
            <a:endParaRPr lang="fi-FI" sz="1015" dirty="0"/>
          </a:p>
          <a:p>
            <a:pPr algn="ctr"/>
            <a:r>
              <a:rPr lang="fi-FI" sz="1015" dirty="0" err="1"/>
              <a:t>Surveypal</a:t>
            </a:r>
            <a:r>
              <a:rPr lang="fi-FI" sz="1015" dirty="0"/>
              <a:t> </a:t>
            </a:r>
          </a:p>
          <a:p>
            <a:pPr algn="ctr"/>
            <a:r>
              <a:rPr lang="fi-FI" sz="1015" dirty="0"/>
              <a:t>-kysely ampuma-hiihto-perheen jäsenille;</a:t>
            </a:r>
          </a:p>
          <a:p>
            <a:pPr algn="ctr"/>
            <a:r>
              <a:rPr lang="fi-FI" sz="1015" dirty="0"/>
              <a:t>64 vastausta</a:t>
            </a:r>
          </a:p>
        </p:txBody>
      </p:sp>
      <p:sp>
        <p:nvSpPr>
          <p:cNvPr id="7" name="Tekstiruutu 6"/>
          <p:cNvSpPr txBox="1"/>
          <p:nvPr/>
        </p:nvSpPr>
        <p:spPr>
          <a:xfrm>
            <a:off x="372914" y="1423809"/>
            <a:ext cx="8519566" cy="276999"/>
          </a:xfrm>
          <a:prstGeom prst="rect">
            <a:avLst/>
          </a:prstGeom>
          <a:noFill/>
        </p:spPr>
        <p:txBody>
          <a:bodyPr wrap="square" rtlCol="0">
            <a:spAutoFit/>
          </a:bodyPr>
          <a:lstStyle/>
          <a:p>
            <a:r>
              <a:rPr lang="fi-FI" sz="1200" b="1" dirty="0">
                <a:solidFill>
                  <a:srgbClr val="FFFFFF"/>
                </a:solidFill>
              </a:rPr>
              <a:t>TOUKOKUU           KESÄKUU         HEINÄKUU        ELOKUU      SYYSKUU        LOKAKUU           MARRASKUU</a:t>
            </a:r>
          </a:p>
        </p:txBody>
      </p:sp>
      <p:sp>
        <p:nvSpPr>
          <p:cNvPr id="9" name="Pyöristetty suorakulmio 8"/>
          <p:cNvSpPr/>
          <p:nvPr/>
        </p:nvSpPr>
        <p:spPr>
          <a:xfrm>
            <a:off x="1596586" y="2033153"/>
            <a:ext cx="815525" cy="2226074"/>
          </a:xfrm>
          <a:prstGeom prst="roundRect">
            <a:avLst>
              <a:gd name="adj" fmla="val 9448"/>
            </a:avLst>
          </a:prstGeom>
          <a:solidFill>
            <a:srgbClr val="005A9B"/>
          </a:solidFill>
          <a:ln>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fi-FI" sz="1015" dirty="0">
                <a:solidFill>
                  <a:schemeClr val="bg1"/>
                </a:solidFill>
              </a:rPr>
              <a:t>Analyysi,</a:t>
            </a:r>
          </a:p>
          <a:p>
            <a:pPr algn="ctr"/>
            <a:r>
              <a:rPr lang="fi-FI" sz="1015" dirty="0" err="1">
                <a:solidFill>
                  <a:schemeClr val="bg1"/>
                </a:solidFill>
              </a:rPr>
              <a:t>Yhteen-veto</a:t>
            </a:r>
            <a:endParaRPr lang="fi-FI" sz="1015" dirty="0">
              <a:solidFill>
                <a:schemeClr val="bg1"/>
              </a:solidFill>
            </a:endParaRPr>
          </a:p>
          <a:p>
            <a:pPr algn="ctr"/>
            <a:endParaRPr lang="fi-FI" sz="1015" dirty="0">
              <a:solidFill>
                <a:schemeClr val="bg1"/>
              </a:solidFill>
            </a:endParaRPr>
          </a:p>
          <a:p>
            <a:pPr algn="ctr"/>
            <a:r>
              <a:rPr lang="fi-FI" sz="1015" dirty="0">
                <a:solidFill>
                  <a:schemeClr val="bg1"/>
                </a:solidFill>
              </a:rPr>
              <a:t>AJ ja JP</a:t>
            </a:r>
          </a:p>
          <a:p>
            <a:pPr algn="ctr"/>
            <a:endParaRPr lang="fi-FI" sz="1015" dirty="0">
              <a:solidFill>
                <a:schemeClr val="bg1"/>
              </a:solidFill>
            </a:endParaRPr>
          </a:p>
          <a:p>
            <a:pPr algn="ctr"/>
            <a:endParaRPr lang="fi-FI" sz="1015" dirty="0">
              <a:solidFill>
                <a:schemeClr val="bg1"/>
              </a:solidFill>
            </a:endParaRPr>
          </a:p>
        </p:txBody>
      </p:sp>
      <p:sp>
        <p:nvSpPr>
          <p:cNvPr id="10" name="Pyöristetty suorakulmio 9"/>
          <p:cNvSpPr/>
          <p:nvPr/>
        </p:nvSpPr>
        <p:spPr>
          <a:xfrm>
            <a:off x="2511463" y="3881871"/>
            <a:ext cx="766926" cy="1387267"/>
          </a:xfrm>
          <a:prstGeom prst="roundRect">
            <a:avLst/>
          </a:prstGeom>
          <a:solidFill>
            <a:srgbClr val="C9E8F1"/>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fi-FI" sz="1015" dirty="0"/>
              <a:t>Seurat koolla</a:t>
            </a:r>
          </a:p>
          <a:p>
            <a:pPr algn="ctr"/>
            <a:endParaRPr lang="fi-FI" sz="1015" dirty="0"/>
          </a:p>
          <a:p>
            <a:pPr algn="ctr"/>
            <a:r>
              <a:rPr lang="fi-FI" sz="1015" dirty="0"/>
              <a:t>Vuokatti</a:t>
            </a:r>
          </a:p>
          <a:p>
            <a:pPr algn="ctr"/>
            <a:r>
              <a:rPr lang="fi-FI" sz="1015" dirty="0"/>
              <a:t>28.6.</a:t>
            </a:r>
          </a:p>
        </p:txBody>
      </p:sp>
      <p:sp>
        <p:nvSpPr>
          <p:cNvPr id="14" name="Pyöristetty suorakulmio 13"/>
          <p:cNvSpPr/>
          <p:nvPr/>
        </p:nvSpPr>
        <p:spPr>
          <a:xfrm>
            <a:off x="4644008" y="1999388"/>
            <a:ext cx="792089" cy="963164"/>
          </a:xfrm>
          <a:prstGeom prst="roundRect">
            <a:avLst>
              <a:gd name="adj" fmla="val 10341"/>
            </a:avLst>
          </a:prstGeom>
          <a:solidFill>
            <a:srgbClr val="C9E8F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fi-FI" sz="1015" dirty="0" err="1"/>
              <a:t>Strategia-ryhmä</a:t>
            </a:r>
            <a:endParaRPr lang="fi-FI" sz="1015" dirty="0"/>
          </a:p>
        </p:txBody>
      </p:sp>
      <p:sp>
        <p:nvSpPr>
          <p:cNvPr id="15" name="Pyöristetty suorakulmio 14"/>
          <p:cNvSpPr/>
          <p:nvPr/>
        </p:nvSpPr>
        <p:spPr>
          <a:xfrm>
            <a:off x="5436096" y="2404536"/>
            <a:ext cx="764555" cy="1483307"/>
          </a:xfrm>
          <a:prstGeom prst="roundRect">
            <a:avLst>
              <a:gd name="adj" fmla="val 11167"/>
            </a:avLst>
          </a:prstGeom>
          <a:solidFill>
            <a:srgbClr val="00587C"/>
          </a:solidFill>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fi-FI" sz="1015" b="1" dirty="0" err="1">
                <a:solidFill>
                  <a:schemeClr val="bg1"/>
                </a:solidFill>
              </a:rPr>
              <a:t>Hallitus</a:t>
            </a:r>
            <a:endParaRPr lang="fi-FI" sz="1015" b="1" dirty="0">
              <a:solidFill>
                <a:schemeClr val="bg1"/>
              </a:solidFill>
            </a:endParaRPr>
          </a:p>
        </p:txBody>
      </p:sp>
      <p:sp>
        <p:nvSpPr>
          <p:cNvPr id="20" name="Ylös kääntyvä nuoli 19"/>
          <p:cNvSpPr/>
          <p:nvPr/>
        </p:nvSpPr>
        <p:spPr>
          <a:xfrm rot="5400000">
            <a:off x="5336980" y="5275221"/>
            <a:ext cx="1129972" cy="797627"/>
          </a:xfrm>
          <a:prstGeom prst="bentUpArrow">
            <a:avLst>
              <a:gd name="adj1" fmla="val 15579"/>
              <a:gd name="adj2" fmla="val 25000"/>
              <a:gd name="adj3" fmla="val 33075"/>
            </a:avLst>
          </a:prstGeom>
          <a:solidFill>
            <a:srgbClr val="C9E8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Tekstiruutu 20"/>
          <p:cNvSpPr txBox="1"/>
          <p:nvPr/>
        </p:nvSpPr>
        <p:spPr>
          <a:xfrm>
            <a:off x="3643879" y="5929660"/>
            <a:ext cx="1288161" cy="433349"/>
          </a:xfrm>
          <a:prstGeom prst="rect">
            <a:avLst/>
          </a:prstGeom>
          <a:noFill/>
          <a:effectLst/>
        </p:spPr>
        <p:txBody>
          <a:bodyPr wrap="square" rtlCol="0">
            <a:spAutoFit/>
          </a:bodyPr>
          <a:lstStyle/>
          <a:p>
            <a:pPr algn="ctr"/>
            <a:r>
              <a:rPr lang="fi-FI" sz="1108" b="1" dirty="0">
                <a:solidFill>
                  <a:srgbClr val="005A9B"/>
                </a:solidFill>
              </a:rPr>
              <a:t>Viemiset </a:t>
            </a:r>
          </a:p>
          <a:p>
            <a:pPr algn="ctr"/>
            <a:r>
              <a:rPr lang="fi-FI" sz="1108" b="1" dirty="0">
                <a:solidFill>
                  <a:srgbClr val="005A9B"/>
                </a:solidFill>
              </a:rPr>
              <a:t>omiin seuroihin</a:t>
            </a:r>
          </a:p>
        </p:txBody>
      </p:sp>
      <p:sp>
        <p:nvSpPr>
          <p:cNvPr id="25" name="Pyöristetty suorakulmio 24"/>
          <p:cNvSpPr/>
          <p:nvPr/>
        </p:nvSpPr>
        <p:spPr>
          <a:xfrm>
            <a:off x="5103752" y="3881872"/>
            <a:ext cx="841502" cy="1406652"/>
          </a:xfrm>
          <a:prstGeom prst="roundRect">
            <a:avLst>
              <a:gd name="adj" fmla="val 10670"/>
            </a:avLst>
          </a:prstGeom>
          <a:solidFill>
            <a:srgbClr val="C9E8F1"/>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fi-FI" sz="1015" dirty="0"/>
              <a:t>Seurat koolla</a:t>
            </a:r>
          </a:p>
          <a:p>
            <a:pPr algn="ctr"/>
            <a:endParaRPr lang="fi-FI" sz="1015" dirty="0"/>
          </a:p>
          <a:p>
            <a:pPr algn="ctr"/>
            <a:r>
              <a:rPr lang="fi-FI" sz="1015" dirty="0"/>
              <a:t>Jyväskylä</a:t>
            </a:r>
          </a:p>
          <a:p>
            <a:pPr algn="ctr"/>
            <a:endParaRPr lang="fi-FI" sz="1015" dirty="0"/>
          </a:p>
        </p:txBody>
      </p:sp>
      <p:sp>
        <p:nvSpPr>
          <p:cNvPr id="28" name="Pyöristetty suorakulmio 27"/>
          <p:cNvSpPr/>
          <p:nvPr/>
        </p:nvSpPr>
        <p:spPr>
          <a:xfrm>
            <a:off x="7596336" y="2445000"/>
            <a:ext cx="792088" cy="1483307"/>
          </a:xfrm>
          <a:prstGeom prst="roundRect">
            <a:avLst/>
          </a:prstGeom>
          <a:solidFill>
            <a:srgbClr val="00587C"/>
          </a:solidFill>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fi-FI" sz="1015" b="1" dirty="0" err="1">
                <a:solidFill>
                  <a:schemeClr val="bg1"/>
                </a:solidFill>
              </a:rPr>
              <a:t>Hallitus</a:t>
            </a:r>
            <a:endParaRPr lang="fi-FI" sz="1015" b="1" dirty="0">
              <a:solidFill>
                <a:schemeClr val="bg1"/>
              </a:solidFill>
            </a:endParaRPr>
          </a:p>
        </p:txBody>
      </p:sp>
      <p:sp>
        <p:nvSpPr>
          <p:cNvPr id="30" name="Pyöristetty suorakulmio 29"/>
          <p:cNvSpPr/>
          <p:nvPr/>
        </p:nvSpPr>
        <p:spPr>
          <a:xfrm>
            <a:off x="7884368" y="3441844"/>
            <a:ext cx="1008112" cy="1490643"/>
          </a:xfrm>
          <a:prstGeom prst="roundRect">
            <a:avLst/>
          </a:prstGeom>
          <a:solidFill>
            <a:srgbClr val="00587C"/>
          </a:solidFill>
          <a:ln>
            <a:solidFill>
              <a:srgbClr val="FFFFFF"/>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fi-FI" sz="1015" b="1" dirty="0">
                <a:solidFill>
                  <a:schemeClr val="bg1"/>
                </a:solidFill>
              </a:rPr>
              <a:t>Vuosi-kokous:</a:t>
            </a:r>
          </a:p>
          <a:p>
            <a:pPr algn="ctr"/>
            <a:r>
              <a:rPr lang="fi-FI" sz="1015" b="1" dirty="0" err="1">
                <a:solidFill>
                  <a:schemeClr val="bg1"/>
                </a:solidFill>
              </a:rPr>
              <a:t>Strategian</a:t>
            </a:r>
            <a:r>
              <a:rPr lang="fi-FI" sz="1015" b="1" dirty="0">
                <a:solidFill>
                  <a:schemeClr val="bg1"/>
                </a:solidFill>
              </a:rPr>
              <a:t> </a:t>
            </a:r>
            <a:r>
              <a:rPr lang="fi-FI" sz="1015" b="1" dirty="0" err="1">
                <a:solidFill>
                  <a:schemeClr val="bg1"/>
                </a:solidFill>
              </a:rPr>
              <a:t>hyväksy-minen</a:t>
            </a:r>
            <a:endParaRPr lang="fi-FI" sz="1015" b="1" dirty="0">
              <a:solidFill>
                <a:schemeClr val="bg1"/>
              </a:solidFill>
            </a:endParaRPr>
          </a:p>
        </p:txBody>
      </p:sp>
      <p:sp>
        <p:nvSpPr>
          <p:cNvPr id="33" name="Ylös kääntyvä nuoli 32"/>
          <p:cNvSpPr/>
          <p:nvPr/>
        </p:nvSpPr>
        <p:spPr>
          <a:xfrm rot="5400000">
            <a:off x="6261899" y="5287417"/>
            <a:ext cx="1129972" cy="797627"/>
          </a:xfrm>
          <a:prstGeom prst="bentUpArrow">
            <a:avLst>
              <a:gd name="adj1" fmla="val 15579"/>
              <a:gd name="adj2" fmla="val 25000"/>
              <a:gd name="adj3" fmla="val 33075"/>
            </a:avLst>
          </a:prstGeom>
          <a:solidFill>
            <a:srgbClr val="C9E8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8" name="Pyöristetty suorakulmio 37"/>
          <p:cNvSpPr/>
          <p:nvPr/>
        </p:nvSpPr>
        <p:spPr>
          <a:xfrm>
            <a:off x="7041990" y="5376641"/>
            <a:ext cx="1585467" cy="531751"/>
          </a:xfrm>
          <a:prstGeom prst="roundRect">
            <a:avLst/>
          </a:prstGeom>
          <a:solidFill>
            <a:srgbClr val="C9E8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92" dirty="0">
                <a:solidFill>
                  <a:schemeClr val="tx1"/>
                </a:solidFill>
              </a:rPr>
              <a:t>Kokeiluja liikkeelle…</a:t>
            </a:r>
          </a:p>
        </p:txBody>
      </p:sp>
      <p:sp>
        <p:nvSpPr>
          <p:cNvPr id="23" name="Pyöristetty suorakulmio 22"/>
          <p:cNvSpPr/>
          <p:nvPr/>
        </p:nvSpPr>
        <p:spPr>
          <a:xfrm>
            <a:off x="3718669" y="2033153"/>
            <a:ext cx="786862" cy="2226074"/>
          </a:xfrm>
          <a:prstGeom prst="roundRect">
            <a:avLst>
              <a:gd name="adj" fmla="val 9185"/>
            </a:avLst>
          </a:prstGeom>
          <a:solidFill>
            <a:srgbClr val="005A9B"/>
          </a:solidFill>
          <a:ln>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fi-FI" sz="1015" dirty="0">
                <a:solidFill>
                  <a:schemeClr val="bg1"/>
                </a:solidFill>
              </a:rPr>
              <a:t>Analyysi,</a:t>
            </a:r>
          </a:p>
          <a:p>
            <a:pPr algn="ctr"/>
            <a:r>
              <a:rPr lang="fi-FI" sz="1015" dirty="0" err="1">
                <a:solidFill>
                  <a:schemeClr val="bg1"/>
                </a:solidFill>
              </a:rPr>
              <a:t>Yhteen-veto</a:t>
            </a:r>
            <a:endParaRPr lang="fi-FI" sz="1015" dirty="0">
              <a:solidFill>
                <a:schemeClr val="bg1"/>
              </a:solidFill>
            </a:endParaRPr>
          </a:p>
          <a:p>
            <a:pPr algn="ctr"/>
            <a:endParaRPr lang="fi-FI" sz="1015" dirty="0">
              <a:solidFill>
                <a:schemeClr val="bg1"/>
              </a:solidFill>
            </a:endParaRPr>
          </a:p>
          <a:p>
            <a:pPr algn="ctr"/>
            <a:r>
              <a:rPr lang="fi-FI" sz="1015" dirty="0">
                <a:solidFill>
                  <a:schemeClr val="bg1"/>
                </a:solidFill>
              </a:rPr>
              <a:t>AJ ja JP</a:t>
            </a:r>
          </a:p>
          <a:p>
            <a:pPr algn="ctr"/>
            <a:endParaRPr lang="fi-FI" sz="1015" dirty="0">
              <a:solidFill>
                <a:schemeClr val="bg1"/>
              </a:solidFill>
            </a:endParaRPr>
          </a:p>
          <a:p>
            <a:pPr algn="ctr"/>
            <a:endParaRPr lang="fi-FI" sz="1015" dirty="0">
              <a:solidFill>
                <a:schemeClr val="bg1"/>
              </a:solidFill>
            </a:endParaRPr>
          </a:p>
        </p:txBody>
      </p:sp>
      <p:sp>
        <p:nvSpPr>
          <p:cNvPr id="24" name="Pyöristetty suorakulmio 23"/>
          <p:cNvSpPr/>
          <p:nvPr/>
        </p:nvSpPr>
        <p:spPr>
          <a:xfrm>
            <a:off x="6128318" y="3881872"/>
            <a:ext cx="766926" cy="1406652"/>
          </a:xfrm>
          <a:prstGeom prst="roundRect">
            <a:avLst>
              <a:gd name="adj" fmla="val 10087"/>
            </a:avLst>
          </a:prstGeom>
          <a:solidFill>
            <a:srgbClr val="C9E8F1"/>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fi-FI" sz="1015" dirty="0"/>
              <a:t>Seurat koolla</a:t>
            </a:r>
          </a:p>
          <a:p>
            <a:pPr algn="ctr"/>
            <a:endParaRPr lang="fi-FI" sz="1015" dirty="0"/>
          </a:p>
          <a:p>
            <a:pPr algn="ctr"/>
            <a:r>
              <a:rPr lang="fi-FI" sz="1015" dirty="0"/>
              <a:t>Vuokatti</a:t>
            </a:r>
          </a:p>
          <a:p>
            <a:pPr algn="ctr"/>
            <a:endParaRPr lang="fi-FI" sz="1015" dirty="0"/>
          </a:p>
        </p:txBody>
      </p:sp>
      <p:sp>
        <p:nvSpPr>
          <p:cNvPr id="26" name="Pyöristetty suorakulmio 25"/>
          <p:cNvSpPr/>
          <p:nvPr/>
        </p:nvSpPr>
        <p:spPr>
          <a:xfrm>
            <a:off x="6012160" y="1988840"/>
            <a:ext cx="864096" cy="792088"/>
          </a:xfrm>
          <a:prstGeom prst="roundRect">
            <a:avLst/>
          </a:prstGeom>
          <a:solidFill>
            <a:srgbClr val="C9E8F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fi-FI" sz="1015" dirty="0" err="1"/>
              <a:t>Strategia-</a:t>
            </a:r>
          </a:p>
          <a:p>
            <a:pPr algn="ctr"/>
            <a:r>
              <a:rPr lang="fi-FI" sz="1015" dirty="0" err="1"/>
              <a:t>ryhmä</a:t>
            </a:r>
            <a:endParaRPr lang="fi-FI" sz="1015" dirty="0"/>
          </a:p>
        </p:txBody>
      </p:sp>
      <p:sp>
        <p:nvSpPr>
          <p:cNvPr id="36" name="Tekstiruutu 35"/>
          <p:cNvSpPr txBox="1"/>
          <p:nvPr/>
        </p:nvSpPr>
        <p:spPr>
          <a:xfrm>
            <a:off x="7230491" y="5954819"/>
            <a:ext cx="1301949" cy="433349"/>
          </a:xfrm>
          <a:prstGeom prst="rect">
            <a:avLst/>
          </a:prstGeom>
          <a:noFill/>
          <a:effectLst/>
        </p:spPr>
        <p:txBody>
          <a:bodyPr wrap="square" rtlCol="0">
            <a:spAutoFit/>
          </a:bodyPr>
          <a:lstStyle/>
          <a:p>
            <a:pPr algn="ctr"/>
            <a:r>
              <a:rPr lang="fi-FI" sz="1108" b="1" dirty="0">
                <a:solidFill>
                  <a:srgbClr val="005A9B"/>
                </a:solidFill>
              </a:rPr>
              <a:t>Viemiset </a:t>
            </a:r>
          </a:p>
          <a:p>
            <a:pPr algn="ctr"/>
            <a:r>
              <a:rPr lang="fi-FI" sz="1108" b="1" dirty="0">
                <a:solidFill>
                  <a:srgbClr val="005A9B"/>
                </a:solidFill>
              </a:rPr>
              <a:t>omiin seuroihin</a:t>
            </a:r>
          </a:p>
        </p:txBody>
      </p:sp>
      <p:sp>
        <p:nvSpPr>
          <p:cNvPr id="37" name="Otsikko 1"/>
          <p:cNvSpPr txBox="1">
            <a:spLocks/>
          </p:cNvSpPr>
          <p:nvPr/>
        </p:nvSpPr>
        <p:spPr>
          <a:xfrm>
            <a:off x="518626" y="609641"/>
            <a:ext cx="7653774" cy="545584"/>
          </a:xfrm>
          <a:prstGeom prst="rect">
            <a:avLst/>
          </a:prstGeom>
        </p:spPr>
        <p:txBody>
          <a:bodyPr/>
          <a:lstStyle>
            <a:lvl1pPr algn="l" defTabSz="914400" rtl="0" eaLnBrk="1" latinLnBrk="0" hangingPunct="1">
              <a:spcBef>
                <a:spcPct val="0"/>
              </a:spcBef>
              <a:buNone/>
              <a:defRPr sz="2800" b="1" kern="1200">
                <a:solidFill>
                  <a:schemeClr val="tx2"/>
                </a:solidFill>
                <a:latin typeface="Times New Roman" pitchFamily="18" charset="0"/>
                <a:ea typeface="+mj-ea"/>
                <a:cs typeface="Times New Roman" pitchFamily="18" charset="0"/>
              </a:defRPr>
            </a:lvl1pPr>
          </a:lstStyle>
          <a:p>
            <a:r>
              <a:rPr lang="fi-FI" b="0" dirty="0">
                <a:solidFill>
                  <a:srgbClr val="005A9B"/>
                </a:solidFill>
                <a:latin typeface="+mn-lt"/>
              </a:rPr>
              <a:t>Miten strategia tehtiin? </a:t>
            </a:r>
          </a:p>
        </p:txBody>
      </p:sp>
      <p:cxnSp>
        <p:nvCxnSpPr>
          <p:cNvPr id="5" name="Kulmayhdysviiva 4"/>
          <p:cNvCxnSpPr>
            <a:stCxn id="3" idx="3"/>
            <a:endCxn id="9" idx="2"/>
          </p:cNvCxnSpPr>
          <p:nvPr/>
        </p:nvCxnSpPr>
        <p:spPr>
          <a:xfrm flipV="1">
            <a:off x="1460844" y="4259227"/>
            <a:ext cx="543505" cy="133573"/>
          </a:xfrm>
          <a:prstGeom prst="bentConnector2">
            <a:avLst/>
          </a:prstGeom>
          <a:ln w="12700">
            <a:solidFill>
              <a:srgbClr val="005FA0"/>
            </a:solidFill>
            <a:headEnd type="none" w="med" len="med"/>
            <a:tailEnd type="triangle"/>
          </a:ln>
          <a:effectLst/>
        </p:spPr>
        <p:style>
          <a:lnRef idx="1">
            <a:schemeClr val="accent1"/>
          </a:lnRef>
          <a:fillRef idx="0">
            <a:schemeClr val="accent1"/>
          </a:fillRef>
          <a:effectRef idx="0">
            <a:schemeClr val="accent1"/>
          </a:effectRef>
          <a:fontRef idx="minor">
            <a:schemeClr val="tx1"/>
          </a:fontRef>
        </p:style>
      </p:cxnSp>
      <p:sp>
        <p:nvSpPr>
          <p:cNvPr id="27" name="Pyöristetty suorakulmio 26"/>
          <p:cNvSpPr/>
          <p:nvPr/>
        </p:nvSpPr>
        <p:spPr>
          <a:xfrm>
            <a:off x="7684809" y="2002800"/>
            <a:ext cx="919639" cy="963164"/>
          </a:xfrm>
          <a:prstGeom prst="roundRect">
            <a:avLst>
              <a:gd name="adj" fmla="val 10691"/>
            </a:avLst>
          </a:prstGeom>
          <a:solidFill>
            <a:srgbClr val="C9E8F1"/>
          </a:solidFill>
          <a:ln>
            <a:solidFill>
              <a:srgbClr val="FFFFFF"/>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fi-FI" sz="1015" dirty="0" err="1"/>
              <a:t>Strategia-ryhmä</a:t>
            </a:r>
            <a:endParaRPr lang="fi-FI" sz="1015" dirty="0"/>
          </a:p>
        </p:txBody>
      </p:sp>
      <p:sp>
        <p:nvSpPr>
          <p:cNvPr id="4" name="Pyöristetty suorakulmio 3"/>
          <p:cNvSpPr/>
          <p:nvPr/>
        </p:nvSpPr>
        <p:spPr>
          <a:xfrm>
            <a:off x="3508497" y="4314617"/>
            <a:ext cx="1462316" cy="1562655"/>
          </a:xfrm>
          <a:prstGeom prst="roundRect">
            <a:avLst>
              <a:gd name="adj" fmla="val 8040"/>
            </a:avLst>
          </a:prstGeom>
          <a:solidFill>
            <a:srgbClr val="18AAD9"/>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fi-FI" sz="1015" dirty="0">
              <a:solidFill>
                <a:schemeClr val="tx1"/>
              </a:solidFill>
            </a:endParaRPr>
          </a:p>
          <a:p>
            <a:pPr algn="ctr"/>
            <a:r>
              <a:rPr lang="fi-FI" sz="1015" dirty="0">
                <a:solidFill>
                  <a:schemeClr val="tx1"/>
                </a:solidFill>
              </a:rPr>
              <a:t>Olli Nepponen</a:t>
            </a:r>
          </a:p>
          <a:p>
            <a:pPr algn="ctr"/>
            <a:r>
              <a:rPr lang="fi-FI" sz="1015" dirty="0">
                <a:solidFill>
                  <a:schemeClr val="tx1"/>
                </a:solidFill>
              </a:rPr>
              <a:t>Petri Rolig</a:t>
            </a:r>
          </a:p>
          <a:p>
            <a:pPr algn="ctr"/>
            <a:r>
              <a:rPr lang="fi-FI" sz="1015" dirty="0">
                <a:solidFill>
                  <a:schemeClr val="tx1"/>
                </a:solidFill>
              </a:rPr>
              <a:t>Anne Talvensaari-Mattila</a:t>
            </a:r>
          </a:p>
          <a:p>
            <a:pPr algn="ctr"/>
            <a:r>
              <a:rPr lang="fi-FI" sz="1015" dirty="0">
                <a:solidFill>
                  <a:schemeClr val="tx1"/>
                </a:solidFill>
              </a:rPr>
              <a:t>Mika </a:t>
            </a:r>
            <a:r>
              <a:rPr lang="fi-FI" sz="1015" dirty="0" err="1" smtClean="0">
                <a:solidFill>
                  <a:schemeClr val="tx1"/>
                </a:solidFill>
              </a:rPr>
              <a:t>Rinta-Keturi</a:t>
            </a:r>
            <a:endParaRPr lang="fi-FI" sz="1015" dirty="0">
              <a:solidFill>
                <a:schemeClr val="tx1"/>
              </a:solidFill>
            </a:endParaRPr>
          </a:p>
          <a:p>
            <a:pPr algn="ctr"/>
            <a:r>
              <a:rPr lang="fi-FI" sz="1015" dirty="0">
                <a:solidFill>
                  <a:schemeClr val="tx1"/>
                </a:solidFill>
              </a:rPr>
              <a:t>Esa </a:t>
            </a:r>
            <a:r>
              <a:rPr lang="fi-FI" sz="1015" dirty="0" smtClean="0">
                <a:solidFill>
                  <a:schemeClr val="tx1"/>
                </a:solidFill>
              </a:rPr>
              <a:t>Kelloniemi, </a:t>
            </a:r>
            <a:r>
              <a:rPr lang="fi-FI" sz="1015" dirty="0">
                <a:solidFill>
                  <a:schemeClr val="tx1"/>
                </a:solidFill>
              </a:rPr>
              <a:t>Jukka Haltia</a:t>
            </a:r>
          </a:p>
          <a:p>
            <a:pPr algn="ctr"/>
            <a:r>
              <a:rPr lang="fi-FI" sz="1015" dirty="0">
                <a:solidFill>
                  <a:schemeClr val="tx1"/>
                </a:solidFill>
              </a:rPr>
              <a:t>Anssi Juutilainen</a:t>
            </a:r>
          </a:p>
          <a:p>
            <a:pPr algn="ctr"/>
            <a:r>
              <a:rPr lang="fi-FI" sz="1015" dirty="0">
                <a:solidFill>
                  <a:schemeClr val="tx1"/>
                </a:solidFill>
              </a:rPr>
              <a:t>Jukka Pekkala</a:t>
            </a:r>
          </a:p>
          <a:p>
            <a:pPr algn="ctr"/>
            <a:endParaRPr lang="fi-FI" sz="1015" dirty="0">
              <a:solidFill>
                <a:schemeClr val="bg1"/>
              </a:solidFill>
            </a:endParaRPr>
          </a:p>
        </p:txBody>
      </p:sp>
      <p:cxnSp>
        <p:nvCxnSpPr>
          <p:cNvPr id="11" name="Suora yhdysviiva 10"/>
          <p:cNvCxnSpPr/>
          <p:nvPr/>
        </p:nvCxnSpPr>
        <p:spPr>
          <a:xfrm flipH="1">
            <a:off x="4704938" y="2897249"/>
            <a:ext cx="265876" cy="1495551"/>
          </a:xfrm>
          <a:prstGeom prst="line">
            <a:avLst/>
          </a:prstGeom>
          <a:ln w="12700">
            <a:solidFill>
              <a:srgbClr val="005FA0"/>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sp>
        <p:nvSpPr>
          <p:cNvPr id="12" name="Tasakylkinen kolmio 11"/>
          <p:cNvSpPr/>
          <p:nvPr/>
        </p:nvSpPr>
        <p:spPr>
          <a:xfrm rot="5400000">
            <a:off x="8426347" y="1356069"/>
            <a:ext cx="720080" cy="401446"/>
          </a:xfrm>
          <a:prstGeom prst="triangle">
            <a:avLst/>
          </a:prstGeom>
          <a:solidFill>
            <a:srgbClr val="005A9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3" name="Dian numeron paikkamerkki 12"/>
          <p:cNvSpPr>
            <a:spLocks noGrp="1"/>
          </p:cNvSpPr>
          <p:nvPr>
            <p:ph type="sldNum" sz="quarter" idx="12"/>
          </p:nvPr>
        </p:nvSpPr>
        <p:spPr/>
        <p:txBody>
          <a:bodyPr/>
          <a:lstStyle/>
          <a:p>
            <a:pPr>
              <a:defRPr/>
            </a:pPr>
            <a:fld id="{F7F7B2EE-D7C0-4A6B-A536-AE4964EEAD25}" type="slidenum">
              <a:rPr lang="fi-FI" altLang="fi-FI"/>
              <a:pPr>
                <a:defRPr/>
              </a:pPr>
              <a:t>3</a:t>
            </a:fld>
            <a:endParaRPr lang="fi-FI" altLang="fi-FI"/>
          </a:p>
        </p:txBody>
      </p:sp>
    </p:spTree>
    <p:extLst>
      <p:ext uri="{BB962C8B-B14F-4D97-AF65-F5344CB8AC3E}">
        <p14:creationId xmlns:p14="http://schemas.microsoft.com/office/powerpoint/2010/main" val="1866026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7"/>
          <p:cNvSpPr>
            <a:spLocks noGrp="1" noChangeArrowheads="1"/>
          </p:cNvSpPr>
          <p:nvPr>
            <p:ph type="title"/>
          </p:nvPr>
        </p:nvSpPr>
        <p:spPr>
          <a:xfrm>
            <a:off x="528786" y="332656"/>
            <a:ext cx="7067550" cy="1143000"/>
          </a:xfrm>
        </p:spPr>
        <p:txBody>
          <a:bodyPr/>
          <a:lstStyle/>
          <a:p>
            <a:pPr algn="l" eaLnBrk="1" hangingPunct="1"/>
            <a:r>
              <a:rPr lang="fi-FI" sz="2800" dirty="0">
                <a:solidFill>
                  <a:srgbClr val="005FA0"/>
                </a:solidFill>
              </a:rPr>
              <a:t>Haastatteluissa ja kyselyssä esiin nousseet keskeiset vahvuudet ja kehittämistarpeet</a:t>
            </a:r>
            <a:endParaRPr lang="fi-FI" altLang="fi-FI" sz="2800" dirty="0" smtClean="0">
              <a:solidFill>
                <a:srgbClr val="005FA0"/>
              </a:solidFill>
            </a:endParaRPr>
          </a:p>
        </p:txBody>
      </p:sp>
      <p:sp>
        <p:nvSpPr>
          <p:cNvPr id="3076" name="Rectangle 12"/>
          <p:cNvSpPr>
            <a:spLocks noGrp="1" noChangeArrowheads="1"/>
          </p:cNvSpPr>
          <p:nvPr>
            <p:ph type="body" idx="1"/>
          </p:nvPr>
        </p:nvSpPr>
        <p:spPr>
          <a:xfrm>
            <a:off x="528786" y="1796614"/>
            <a:ext cx="3744838" cy="4296682"/>
          </a:xfrm>
        </p:spPr>
        <p:txBody>
          <a:bodyPr/>
          <a:lstStyle/>
          <a:p>
            <a:pPr marL="0" indent="0">
              <a:buNone/>
            </a:pPr>
            <a:r>
              <a:rPr lang="fi-FI" sz="1600" b="1" dirty="0">
                <a:solidFill>
                  <a:srgbClr val="005FA0"/>
                </a:solidFill>
              </a:rPr>
              <a:t>VAHVUUDET JA MAHDOLLISUUDET</a:t>
            </a:r>
          </a:p>
          <a:p>
            <a:pPr marL="0" indent="0">
              <a:buNone/>
            </a:pPr>
            <a:endParaRPr lang="fi-FI" sz="1600" b="1" dirty="0">
              <a:solidFill>
                <a:srgbClr val="005FA0"/>
              </a:solidFill>
            </a:endParaRPr>
          </a:p>
          <a:p>
            <a:r>
              <a:rPr lang="fi-FI" sz="1600" dirty="0"/>
              <a:t>Lajin houkuttelevuus ja näkyvyys</a:t>
            </a:r>
          </a:p>
          <a:p>
            <a:r>
              <a:rPr lang="fi-FI" sz="1600" dirty="0"/>
              <a:t>Olosuhteet ja suorituspaikat kattavasti saatavilla (muutama poikkeus kasvukeskusten osalta)</a:t>
            </a:r>
          </a:p>
          <a:p>
            <a:r>
              <a:rPr lang="fi-FI" sz="1600" dirty="0"/>
              <a:t>Junioreiden määrä nuoremmissa ikäluokissa</a:t>
            </a:r>
          </a:p>
          <a:p>
            <a:r>
              <a:rPr lang="fi-FI" sz="1600" dirty="0"/>
              <a:t>Tason nousu juniori-ikäluokissa</a:t>
            </a:r>
          </a:p>
          <a:p>
            <a:r>
              <a:rPr lang="fi-FI" sz="1600" dirty="0"/>
              <a:t>Seuroissa tehtävä perustyö</a:t>
            </a:r>
          </a:p>
          <a:p>
            <a:r>
              <a:rPr lang="fi-FI" sz="1600" dirty="0"/>
              <a:t>Liiton talous kunnossa</a:t>
            </a:r>
          </a:p>
          <a:p>
            <a:r>
              <a:rPr lang="fi-FI" sz="1600" dirty="0" smtClean="0"/>
              <a:t>Kentällä on osaavaa valmennusta</a:t>
            </a:r>
            <a:endParaRPr lang="fi-FI" sz="1600" dirty="0"/>
          </a:p>
        </p:txBody>
      </p:sp>
      <p:sp>
        <p:nvSpPr>
          <p:cNvPr id="5" name="Rectangle 12"/>
          <p:cNvSpPr txBox="1">
            <a:spLocks noChangeArrowheads="1"/>
          </p:cNvSpPr>
          <p:nvPr/>
        </p:nvSpPr>
        <p:spPr bwMode="auto">
          <a:xfrm>
            <a:off x="4716438" y="1796266"/>
            <a:ext cx="4032026" cy="398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600" b="1" dirty="0">
                <a:solidFill>
                  <a:srgbClr val="005FA0"/>
                </a:solidFill>
              </a:rPr>
              <a:t>KESKEISET KEHITTÄMISTARPEET</a:t>
            </a:r>
          </a:p>
          <a:p>
            <a:pPr marL="0" indent="0">
              <a:buNone/>
            </a:pPr>
            <a:endParaRPr lang="fi-FI" sz="1600" b="1" dirty="0">
              <a:solidFill>
                <a:srgbClr val="005FA0"/>
              </a:solidFill>
            </a:endParaRPr>
          </a:p>
          <a:p>
            <a:r>
              <a:rPr lang="fi-FI" sz="1600" dirty="0"/>
              <a:t>Valmennuksen yhteisen linjan luominen ja käyttöönotto</a:t>
            </a:r>
          </a:p>
          <a:p>
            <a:r>
              <a:rPr lang="fi-FI" sz="1600" dirty="0"/>
              <a:t>Seuravalmennuksen laadun parantaminen</a:t>
            </a:r>
          </a:p>
          <a:p>
            <a:r>
              <a:rPr lang="fi-FI" sz="1600" dirty="0"/>
              <a:t>Nousevien, huipulle pyrkivien valmennuksen käytännön toteutus ja resurssit</a:t>
            </a:r>
          </a:p>
          <a:p>
            <a:r>
              <a:rPr lang="fi-FI" sz="1600" dirty="0"/>
              <a:t>Käytännön yhteistyötä tukeva organisoituminen ja sen johtaminen</a:t>
            </a:r>
          </a:p>
          <a:p>
            <a:r>
              <a:rPr lang="fi-FI" sz="1600" dirty="0"/>
              <a:t>Pitkäjänteinen olosuhteiden kehittäminen</a:t>
            </a:r>
          </a:p>
          <a:p>
            <a:r>
              <a:rPr lang="fi-FI" sz="1600" dirty="0"/>
              <a:t>Kestävän talouden vahvistaminen</a:t>
            </a:r>
          </a:p>
        </p:txBody>
      </p:sp>
      <p:cxnSp>
        <p:nvCxnSpPr>
          <p:cNvPr id="7" name="Suora yhdysviiva 6"/>
          <p:cNvCxnSpPr/>
          <p:nvPr/>
        </p:nvCxnSpPr>
        <p:spPr>
          <a:xfrm flipV="1">
            <a:off x="4499992" y="1868623"/>
            <a:ext cx="0" cy="3720617"/>
          </a:xfrm>
          <a:prstGeom prst="line">
            <a:avLst/>
          </a:prstGeom>
          <a:ln w="19050" cmpd="sng">
            <a:solidFill>
              <a:srgbClr val="005A9B"/>
            </a:solidFill>
          </a:ln>
        </p:spPr>
        <p:style>
          <a:lnRef idx="2">
            <a:schemeClr val="accent1"/>
          </a:lnRef>
          <a:fillRef idx="0">
            <a:schemeClr val="accent1"/>
          </a:fillRef>
          <a:effectRef idx="1">
            <a:schemeClr val="accent1"/>
          </a:effectRef>
          <a:fontRef idx="minor">
            <a:schemeClr val="tx1"/>
          </a:fontRef>
        </p:style>
      </p:cxnSp>
      <p:pic>
        <p:nvPicPr>
          <p:cNvPr id="6" name="Kuva 5" descr="biathlon_logo_LO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0272" y="6009351"/>
            <a:ext cx="1769693" cy="660009"/>
          </a:xfrm>
          <a:prstGeom prst="rect">
            <a:avLst/>
          </a:prstGeom>
        </p:spPr>
      </p:pic>
      <p:sp>
        <p:nvSpPr>
          <p:cNvPr id="3" name="Dian numeron paikkamerkki 2"/>
          <p:cNvSpPr>
            <a:spLocks noGrp="1"/>
          </p:cNvSpPr>
          <p:nvPr>
            <p:ph type="sldNum" sz="quarter" idx="12"/>
          </p:nvPr>
        </p:nvSpPr>
        <p:spPr/>
        <p:txBody>
          <a:bodyPr/>
          <a:lstStyle/>
          <a:p>
            <a:pPr>
              <a:defRPr/>
            </a:pPr>
            <a:fld id="{2E754538-CF4C-4062-9EB4-30861DCFF9AF}" type="slidenum">
              <a:rPr lang="fi-FI" altLang="fi-FI"/>
              <a:pPr>
                <a:defRPr/>
              </a:pPr>
              <a:t>4</a:t>
            </a:fld>
            <a:endParaRPr lang="fi-FI" altLang="fi-FI"/>
          </a:p>
        </p:txBody>
      </p:sp>
    </p:spTree>
    <p:extLst>
      <p:ext uri="{BB962C8B-B14F-4D97-AF65-F5344CB8AC3E}">
        <p14:creationId xmlns:p14="http://schemas.microsoft.com/office/powerpoint/2010/main" val="2553665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10385" y="548680"/>
            <a:ext cx="6797919" cy="631673"/>
          </a:xfrm>
        </p:spPr>
        <p:txBody>
          <a:bodyPr/>
          <a:lstStyle/>
          <a:p>
            <a:pPr algn="l"/>
            <a:r>
              <a:rPr lang="fi-FI" sz="2800" dirty="0" smtClean="0">
                <a:solidFill>
                  <a:srgbClr val="005A9B"/>
                </a:solidFill>
              </a:rPr>
              <a:t>Suomalaisen ampumahiihdon arvot</a:t>
            </a:r>
            <a:endParaRPr lang="fi-FI" sz="2800" dirty="0">
              <a:solidFill>
                <a:srgbClr val="005A9B"/>
              </a:solidFill>
            </a:endParaRPr>
          </a:p>
        </p:txBody>
      </p:sp>
      <p:sp>
        <p:nvSpPr>
          <p:cNvPr id="3" name="Sisällön paikkamerkki 2"/>
          <p:cNvSpPr>
            <a:spLocks noGrp="1"/>
          </p:cNvSpPr>
          <p:nvPr>
            <p:ph idx="1"/>
          </p:nvPr>
        </p:nvSpPr>
        <p:spPr>
          <a:xfrm>
            <a:off x="513799" y="1506608"/>
            <a:ext cx="4130209" cy="5018736"/>
          </a:xfrm>
          <a:noFill/>
          <a:ln w="9525">
            <a:noFill/>
          </a:ln>
        </p:spPr>
        <p:txBody>
          <a:bodyPr>
            <a:noAutofit/>
          </a:bodyPr>
          <a:lstStyle/>
          <a:p>
            <a:pPr marL="0" indent="0">
              <a:buNone/>
            </a:pPr>
            <a:r>
              <a:rPr lang="fi-FI" sz="1400" dirty="0" smtClean="0"/>
              <a:t>Arvot kuvastavat </a:t>
            </a:r>
            <a:r>
              <a:rPr lang="fi-FI" sz="1400" dirty="0"/>
              <a:t>niitä asioita ja periaatteita, joita pidämme toiminnassamme tärkeinä, ja välttämättöminä, ja joiden haluamme ohjaavan toimintaamme eri tilanteissa ja asiayhteyksissä. Ne ovat yhteisiä sopimuksia, joiden mukaan haluamme lajimme parissa elää ja toimia. Nämä arvot on johdettu strategiaprosessin aikana tehtyjen kyselyjen,  haastattelujen, tapaamisten ja työpajojen tuloksena syntyneistä yhteenvedoista.</a:t>
            </a:r>
          </a:p>
          <a:p>
            <a:pPr marL="0" indent="0">
              <a:buNone/>
            </a:pPr>
            <a:r>
              <a:rPr lang="fi-FI" sz="1400" dirty="0"/>
              <a:t> </a:t>
            </a:r>
          </a:p>
          <a:p>
            <a:pPr marL="0" indent="0">
              <a:buNone/>
            </a:pPr>
            <a:r>
              <a:rPr lang="fi-FI" sz="1200" b="1" dirty="0"/>
              <a:t>Haluamme ja osaamme uudistua</a:t>
            </a:r>
          </a:p>
          <a:p>
            <a:r>
              <a:rPr lang="fi-FI" sz="1200" dirty="0"/>
              <a:t>Mitä tarkoittaa: Pyrimme jatkuvasti parantamaan toimintaamme kaikilla osa-alueilla. Etsimme aktiivisesti uusia ideoita ja ratkaisumalleja ja kannustamme toisiamme niiden esille tuomiseen. Arvioimme toimintaamme, jaamme kokemuksiamme ja opimme toisiltamme. Halu ja kyky uudistua ilmenee rehellisenä ja avoimena toiminnan arviointina, selkeinä kehitystavoitteina ja –toimenpiteinä sekä niiden seurantana ja arviointina. </a:t>
            </a:r>
          </a:p>
        </p:txBody>
      </p:sp>
      <p:sp>
        <p:nvSpPr>
          <p:cNvPr id="4" name="Sisällön paikkamerkki 2"/>
          <p:cNvSpPr txBox="1">
            <a:spLocks/>
          </p:cNvSpPr>
          <p:nvPr/>
        </p:nvSpPr>
        <p:spPr bwMode="auto">
          <a:xfrm>
            <a:off x="4788024" y="1506608"/>
            <a:ext cx="4248472" cy="5018736"/>
          </a:xfrm>
          <a:prstGeom prst="rect">
            <a:avLst/>
          </a:prstGeom>
          <a:noFill/>
          <a:ln w="9525">
            <a:noFill/>
            <a:miter lim="800000"/>
            <a:headEnd/>
            <a:tailEnd/>
          </a:ln>
          <a:effectLs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200" b="1" dirty="0" smtClean="0"/>
              <a:t>Onnistumme </a:t>
            </a:r>
            <a:r>
              <a:rPr lang="fi-FI" sz="1200" b="1" dirty="0"/>
              <a:t>yhdessä</a:t>
            </a:r>
          </a:p>
          <a:p>
            <a:r>
              <a:rPr lang="fi-FI" sz="1200" dirty="0"/>
              <a:t>Mitä tarkoittaa: Meillä on yhteinen suunta ja yhdessä sovitut kunnianhimoiset tavoitteet. Rakenteemme mahdollistaa ja tukee yhdessä tekemistä. Tehtäväjakomme ja roolimme ovat selkeät. Johtamisemme on osallistavaa, ihmiset mukaan ottavaa. Kokoonnumme säännöllisesti erilaisilla foorumeilla yhdessä kehittämään toimintaamme ja käytämme toimintatapoja, jotka mahdollistavat kaikkien aktiivisen osallistumisen.</a:t>
            </a:r>
          </a:p>
          <a:p>
            <a:endParaRPr lang="fi-FI" sz="1200" b="1" dirty="0"/>
          </a:p>
          <a:p>
            <a:pPr marL="0" indent="0">
              <a:buNone/>
            </a:pPr>
            <a:r>
              <a:rPr lang="fi-FI" sz="1200" b="1" dirty="0"/>
              <a:t>Toimimme vastuullisesti ja toisiamme kunnioittaen</a:t>
            </a:r>
          </a:p>
          <a:p>
            <a:r>
              <a:rPr lang="fi-FI" sz="1200" dirty="0"/>
              <a:t>Mitä tarkoittaa: Toimintamme keskiössä on ihminen. Kunnioitamme jokaista lajimme parissa toimivaa tasaveroisena ihmisenä hänen roolistaan ja taustastaan riippumatta. Turvallisuus on meille ykkösasia. Tunnemme lajimme turvallisuussäännöt ja –ohjeet ja varmistamme niiden tinkimättömän noudattamisen. Vastuullinen toimintamme tarkoittaa myös että teemme kaikkemme pitääksemme suomalaisen ampumahiihdon vapaana dopingista. Se tarkoittaa määrätietoista antidopingiin liittyvää kasvatus- ja koulutustyötä seura- ja liittotasolla sekä puhdasta urheilua linjaavia periaatteita ja viestintää.</a:t>
            </a:r>
          </a:p>
        </p:txBody>
      </p:sp>
      <p:cxnSp>
        <p:nvCxnSpPr>
          <p:cNvPr id="7" name="Suora yhdysviiva 6"/>
          <p:cNvCxnSpPr/>
          <p:nvPr/>
        </p:nvCxnSpPr>
        <p:spPr>
          <a:xfrm flipV="1">
            <a:off x="4716016" y="1611851"/>
            <a:ext cx="0" cy="4769477"/>
          </a:xfrm>
          <a:prstGeom prst="line">
            <a:avLst/>
          </a:prstGeom>
          <a:ln w="19050" cmpd="sng">
            <a:solidFill>
              <a:srgbClr val="005A9B"/>
            </a:solidFill>
          </a:ln>
        </p:spPr>
        <p:style>
          <a:lnRef idx="2">
            <a:schemeClr val="accent1"/>
          </a:lnRef>
          <a:fillRef idx="0">
            <a:schemeClr val="accent1"/>
          </a:fillRef>
          <a:effectRef idx="1">
            <a:schemeClr val="accent1"/>
          </a:effectRef>
          <a:fontRef idx="minor">
            <a:schemeClr val="tx1"/>
          </a:fontRef>
        </p:style>
      </p:cxnSp>
      <p:pic>
        <p:nvPicPr>
          <p:cNvPr id="6" name="Kuva 5" descr="biathlon_logo_LOW.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2841" y="6051323"/>
            <a:ext cx="1769693" cy="660009"/>
          </a:xfrm>
          <a:prstGeom prst="rect">
            <a:avLst/>
          </a:prstGeom>
        </p:spPr>
      </p:pic>
      <p:sp>
        <p:nvSpPr>
          <p:cNvPr id="8" name="Dian numeron paikkamerkki 7"/>
          <p:cNvSpPr>
            <a:spLocks noGrp="1"/>
          </p:cNvSpPr>
          <p:nvPr>
            <p:ph type="sldNum" sz="quarter" idx="12"/>
          </p:nvPr>
        </p:nvSpPr>
        <p:spPr/>
        <p:txBody>
          <a:bodyPr/>
          <a:lstStyle/>
          <a:p>
            <a:pPr>
              <a:defRPr/>
            </a:pPr>
            <a:fld id="{2E754538-CF4C-4062-9EB4-30861DCFF9AF}" type="slidenum">
              <a:rPr lang="fi-FI" altLang="fi-FI"/>
              <a:pPr>
                <a:defRPr/>
              </a:pPr>
              <a:t>5</a:t>
            </a:fld>
            <a:endParaRPr lang="fi-FI" altLang="fi-FI"/>
          </a:p>
        </p:txBody>
      </p:sp>
    </p:spTree>
    <p:extLst>
      <p:ext uri="{BB962C8B-B14F-4D97-AF65-F5344CB8AC3E}">
        <p14:creationId xmlns:p14="http://schemas.microsoft.com/office/powerpoint/2010/main" val="3471701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Kuva 22" descr="kaisa_makaraine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2234" y="-1611560"/>
            <a:ext cx="2668278" cy="8551350"/>
          </a:xfrm>
          <a:prstGeom prst="rect">
            <a:avLst/>
          </a:prstGeom>
        </p:spPr>
      </p:pic>
      <p:sp>
        <p:nvSpPr>
          <p:cNvPr id="4" name="Ellipsi 3"/>
          <p:cNvSpPr/>
          <p:nvPr/>
        </p:nvSpPr>
        <p:spPr>
          <a:xfrm>
            <a:off x="3347864" y="1844824"/>
            <a:ext cx="4104456" cy="4104456"/>
          </a:xfrm>
          <a:prstGeom prst="ellipse">
            <a:avLst/>
          </a:prstGeom>
          <a:solidFill>
            <a:srgbClr val="005A9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3075" name="Rectangle 7"/>
          <p:cNvSpPr>
            <a:spLocks noGrp="1" noChangeArrowheads="1"/>
          </p:cNvSpPr>
          <p:nvPr>
            <p:ph type="title"/>
          </p:nvPr>
        </p:nvSpPr>
        <p:spPr>
          <a:xfrm>
            <a:off x="576759" y="386408"/>
            <a:ext cx="4283273" cy="1314400"/>
          </a:xfrm>
        </p:spPr>
        <p:txBody>
          <a:bodyPr/>
          <a:lstStyle/>
          <a:p>
            <a:pPr algn="l"/>
            <a:r>
              <a:rPr lang="fi-FI" sz="2800" dirty="0">
                <a:solidFill>
                  <a:srgbClr val="005FA0"/>
                </a:solidFill>
              </a:rPr>
              <a:t>Tähtäimessämme </a:t>
            </a:r>
            <a:br>
              <a:rPr lang="fi-FI" sz="2800" dirty="0">
                <a:solidFill>
                  <a:srgbClr val="005FA0"/>
                </a:solidFill>
              </a:rPr>
            </a:br>
            <a:r>
              <a:rPr lang="fi-FI" sz="4800" dirty="0">
                <a:solidFill>
                  <a:srgbClr val="005FA0"/>
                </a:solidFill>
              </a:rPr>
              <a:t>Visio 2020</a:t>
            </a:r>
          </a:p>
        </p:txBody>
      </p:sp>
      <p:sp>
        <p:nvSpPr>
          <p:cNvPr id="8" name="Ellipsi 7"/>
          <p:cNvSpPr/>
          <p:nvPr/>
        </p:nvSpPr>
        <p:spPr>
          <a:xfrm>
            <a:off x="1063905" y="3306357"/>
            <a:ext cx="1327559" cy="1236870"/>
          </a:xfrm>
          <a:prstGeom prst="ellipse">
            <a:avLst/>
          </a:prstGeom>
          <a:solidFill>
            <a:srgbClr val="005A9B"/>
          </a:solidFill>
          <a:ln w="12700">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800" i="1" dirty="0">
              <a:solidFill>
                <a:srgbClr val="005FA0"/>
              </a:solidFill>
            </a:endParaRPr>
          </a:p>
        </p:txBody>
      </p:sp>
      <p:sp>
        <p:nvSpPr>
          <p:cNvPr id="11" name="Ellipsi 10"/>
          <p:cNvSpPr/>
          <p:nvPr/>
        </p:nvSpPr>
        <p:spPr>
          <a:xfrm>
            <a:off x="1092387" y="3276646"/>
            <a:ext cx="1270594" cy="1278779"/>
          </a:xfrm>
          <a:prstGeom prst="ellipse">
            <a:avLst/>
          </a:prstGeom>
          <a:noFill/>
          <a:ln w="2000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600" dirty="0" err="1" smtClean="0">
              <a:solidFill>
                <a:schemeClr val="bg1"/>
              </a:solidFill>
            </a:endParaRPr>
          </a:p>
        </p:txBody>
      </p:sp>
      <p:sp>
        <p:nvSpPr>
          <p:cNvPr id="15" name="Ellipsi 14"/>
          <p:cNvSpPr/>
          <p:nvPr/>
        </p:nvSpPr>
        <p:spPr>
          <a:xfrm>
            <a:off x="539552" y="2737919"/>
            <a:ext cx="2376264" cy="2347265"/>
          </a:xfrm>
          <a:prstGeom prst="ellipse">
            <a:avLst/>
          </a:prstGeom>
          <a:noFill/>
          <a:ln w="2127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600" dirty="0" err="1" smtClean="0">
              <a:solidFill>
                <a:schemeClr val="bg1"/>
              </a:solidFill>
            </a:endParaRPr>
          </a:p>
        </p:txBody>
      </p:sp>
      <p:sp>
        <p:nvSpPr>
          <p:cNvPr id="5" name="Tekstiruutu 4"/>
          <p:cNvSpPr txBox="1"/>
          <p:nvPr/>
        </p:nvSpPr>
        <p:spPr>
          <a:xfrm>
            <a:off x="3635896" y="2564904"/>
            <a:ext cx="3528392" cy="3231654"/>
          </a:xfrm>
          <a:prstGeom prst="rect">
            <a:avLst/>
          </a:prstGeom>
          <a:noFill/>
        </p:spPr>
        <p:txBody>
          <a:bodyPr wrap="square" rtlCol="0">
            <a:spAutoFit/>
          </a:bodyPr>
          <a:lstStyle/>
          <a:p>
            <a:pPr algn="ctr"/>
            <a:r>
              <a:rPr lang="fi-FI" sz="2400" i="1" dirty="0">
                <a:solidFill>
                  <a:schemeClr val="bg1"/>
                </a:solidFill>
              </a:rPr>
              <a:t>Ampumahiihto on onnistumisia, elämyksiä ja urheilun parasta draamaa</a:t>
            </a:r>
          </a:p>
          <a:p>
            <a:pPr algn="ctr"/>
            <a:r>
              <a:rPr lang="fi-FI" sz="3600" i="1" dirty="0">
                <a:solidFill>
                  <a:schemeClr val="bg1"/>
                </a:solidFill>
              </a:rPr>
              <a:t>– Menestymme yhdessä!</a:t>
            </a:r>
          </a:p>
          <a:p>
            <a:endParaRPr lang="fi-FI" sz="3600"/>
          </a:p>
        </p:txBody>
      </p:sp>
      <p:cxnSp>
        <p:nvCxnSpPr>
          <p:cNvPr id="10" name="Suora yhdysviiva 9"/>
          <p:cNvCxnSpPr/>
          <p:nvPr/>
        </p:nvCxnSpPr>
        <p:spPr>
          <a:xfrm>
            <a:off x="1930835" y="3933056"/>
            <a:ext cx="2016224" cy="0"/>
          </a:xfrm>
          <a:prstGeom prst="line">
            <a:avLst/>
          </a:prstGeom>
          <a:ln w="76200" cmpd="sng">
            <a:solidFill>
              <a:srgbClr val="FFFFFF"/>
            </a:solidFill>
            <a:prstDash val="sysDash"/>
            <a:headEnd type="none" w="med" len="med"/>
            <a:tailEnd type="triangle" w="med" len="med"/>
          </a:ln>
          <a:effectLst>
            <a:outerShdw blurRad="60325" dist="25400" dir="8760000" sx="106000" sy="106000" algn="tl" rotWithShape="0">
              <a:srgbClr val="000000">
                <a:alpha val="62000"/>
              </a:srgbClr>
            </a:outerShdw>
          </a:effectLst>
        </p:spPr>
        <p:style>
          <a:lnRef idx="1">
            <a:schemeClr val="accent1"/>
          </a:lnRef>
          <a:fillRef idx="0">
            <a:schemeClr val="accent1"/>
          </a:fillRef>
          <a:effectRef idx="0">
            <a:schemeClr val="accent1"/>
          </a:effectRef>
          <a:fontRef idx="minor">
            <a:schemeClr val="tx1"/>
          </a:fontRef>
        </p:style>
      </p:cxnSp>
      <p:sp>
        <p:nvSpPr>
          <p:cNvPr id="3" name="Dian numeron paikkamerkki 2"/>
          <p:cNvSpPr>
            <a:spLocks noGrp="1"/>
          </p:cNvSpPr>
          <p:nvPr>
            <p:ph type="sldNum" sz="quarter" idx="12"/>
          </p:nvPr>
        </p:nvSpPr>
        <p:spPr/>
        <p:txBody>
          <a:bodyPr/>
          <a:lstStyle/>
          <a:p>
            <a:pPr>
              <a:defRPr/>
            </a:pPr>
            <a:fld id="{2E754538-CF4C-4062-9EB4-30861DCFF9AF}" type="slidenum">
              <a:rPr lang="fi-FI" altLang="fi-FI"/>
              <a:pPr>
                <a:defRPr/>
              </a:pPr>
              <a:t>6</a:t>
            </a:fld>
            <a:endParaRPr lang="fi-FI" altLang="fi-FI"/>
          </a:p>
        </p:txBody>
      </p:sp>
    </p:spTree>
    <p:extLst>
      <p:ext uri="{BB962C8B-B14F-4D97-AF65-F5344CB8AC3E}">
        <p14:creationId xmlns:p14="http://schemas.microsoft.com/office/powerpoint/2010/main" val="45680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7"/>
          <p:cNvSpPr>
            <a:spLocks noGrp="1" noChangeArrowheads="1"/>
          </p:cNvSpPr>
          <p:nvPr>
            <p:ph type="title"/>
          </p:nvPr>
        </p:nvSpPr>
        <p:spPr>
          <a:xfrm>
            <a:off x="539552" y="332656"/>
            <a:ext cx="7067550" cy="1143000"/>
          </a:xfrm>
        </p:spPr>
        <p:txBody>
          <a:bodyPr/>
          <a:lstStyle/>
          <a:p>
            <a:pPr algn="l"/>
            <a:r>
              <a:rPr lang="fi-FI" sz="2800" dirty="0">
                <a:solidFill>
                  <a:srgbClr val="005FA0"/>
                </a:solidFill>
              </a:rPr>
              <a:t>Näissä asioissa meidän on saatava osumia – </a:t>
            </a:r>
            <a:r>
              <a:rPr lang="fi-FI" sz="2800" dirty="0" smtClean="0">
                <a:solidFill>
                  <a:srgbClr val="005FA0"/>
                </a:solidFill>
              </a:rPr>
              <a:t>keskeiset ratkaistavat </a:t>
            </a:r>
            <a:r>
              <a:rPr lang="fi-FI" sz="2800" dirty="0">
                <a:solidFill>
                  <a:srgbClr val="005FA0"/>
                </a:solidFill>
              </a:rPr>
              <a:t>kysymykset</a:t>
            </a:r>
          </a:p>
        </p:txBody>
      </p:sp>
      <p:sp>
        <p:nvSpPr>
          <p:cNvPr id="12" name="Suorakulmio 11"/>
          <p:cNvSpPr/>
          <p:nvPr/>
        </p:nvSpPr>
        <p:spPr>
          <a:xfrm>
            <a:off x="323528" y="2204864"/>
            <a:ext cx="8496944" cy="1781021"/>
          </a:xfrm>
          <a:prstGeom prst="rect">
            <a:avLst/>
          </a:prstGeom>
          <a:solidFill>
            <a:srgbClr val="005A9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600" dirty="0" err="1" smtClean="0">
              <a:solidFill>
                <a:schemeClr val="bg1"/>
              </a:solidFill>
            </a:endParaRPr>
          </a:p>
        </p:txBody>
      </p:sp>
      <p:sp>
        <p:nvSpPr>
          <p:cNvPr id="13" name="Ellipsi 12"/>
          <p:cNvSpPr/>
          <p:nvPr/>
        </p:nvSpPr>
        <p:spPr>
          <a:xfrm>
            <a:off x="2173848" y="2350784"/>
            <a:ext cx="1510129" cy="1438338"/>
          </a:xfrm>
          <a:prstGeom prst="ellipse">
            <a:avLst/>
          </a:prstGeom>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200" dirty="0" smtClean="0">
                <a:solidFill>
                  <a:schemeClr val="tx1"/>
                </a:solidFill>
              </a:rPr>
              <a:t>Miten parannamme näkyvyyttä ja kasvatamme harrastaja-määriä?</a:t>
            </a:r>
          </a:p>
        </p:txBody>
      </p:sp>
      <p:sp>
        <p:nvSpPr>
          <p:cNvPr id="16" name="Ellipsi 15"/>
          <p:cNvSpPr/>
          <p:nvPr/>
        </p:nvSpPr>
        <p:spPr>
          <a:xfrm>
            <a:off x="472568" y="2348962"/>
            <a:ext cx="1510129" cy="1438338"/>
          </a:xfrm>
          <a:prstGeom prst="ellipse">
            <a:avLst/>
          </a:prstGeom>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200" dirty="0" smtClean="0">
                <a:solidFill>
                  <a:schemeClr val="tx1"/>
                </a:solidFill>
              </a:rPr>
              <a:t>Miten parannamme näkyvyyttä ja kasvatamme harrastaja-määriä?</a:t>
            </a:r>
          </a:p>
        </p:txBody>
      </p:sp>
      <p:sp>
        <p:nvSpPr>
          <p:cNvPr id="17" name="Ellipsi 16"/>
          <p:cNvSpPr/>
          <p:nvPr/>
        </p:nvSpPr>
        <p:spPr>
          <a:xfrm>
            <a:off x="7094319" y="2353434"/>
            <a:ext cx="1510129" cy="1438338"/>
          </a:xfrm>
          <a:prstGeom prst="ellipse">
            <a:avLst/>
          </a:prstGeom>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200" dirty="0" smtClean="0">
                <a:solidFill>
                  <a:schemeClr val="tx1"/>
                </a:solidFill>
              </a:rPr>
              <a:t>Miten parannamme näkyvyyttä ja kasvatamme harrastaja-määriä?</a:t>
            </a:r>
          </a:p>
        </p:txBody>
      </p:sp>
      <p:sp>
        <p:nvSpPr>
          <p:cNvPr id="18" name="Ellipsi 17"/>
          <p:cNvSpPr/>
          <p:nvPr/>
        </p:nvSpPr>
        <p:spPr>
          <a:xfrm>
            <a:off x="3853959" y="2350784"/>
            <a:ext cx="1510129" cy="1438338"/>
          </a:xfrm>
          <a:prstGeom prst="ellipse">
            <a:avLst/>
          </a:prstGeom>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200" dirty="0" smtClean="0">
                <a:solidFill>
                  <a:schemeClr val="tx1"/>
                </a:solidFill>
              </a:rPr>
              <a:t>Miten parannamme näkyvyyttä ja kasvatamme harrastaja-määriä?</a:t>
            </a:r>
          </a:p>
        </p:txBody>
      </p:sp>
      <p:sp>
        <p:nvSpPr>
          <p:cNvPr id="19" name="Ellipsi 18"/>
          <p:cNvSpPr/>
          <p:nvPr/>
        </p:nvSpPr>
        <p:spPr>
          <a:xfrm>
            <a:off x="5510143" y="2350784"/>
            <a:ext cx="1510129" cy="1438338"/>
          </a:xfrm>
          <a:prstGeom prst="ellipse">
            <a:avLst/>
          </a:prstGeom>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200" dirty="0" smtClean="0">
                <a:solidFill>
                  <a:schemeClr val="tx1"/>
                </a:solidFill>
              </a:rPr>
              <a:t>Miten parannamme näkyvyyttä ja kasvatamme harrastaja-määriä?</a:t>
            </a:r>
          </a:p>
        </p:txBody>
      </p:sp>
      <p:sp>
        <p:nvSpPr>
          <p:cNvPr id="20" name="Ellipsi 19"/>
          <p:cNvSpPr/>
          <p:nvPr/>
        </p:nvSpPr>
        <p:spPr>
          <a:xfrm>
            <a:off x="7102743" y="2348880"/>
            <a:ext cx="1501705" cy="1438338"/>
          </a:xfrm>
          <a:prstGeom prst="ellipse">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100" dirty="0" smtClean="0">
                <a:solidFill>
                  <a:schemeClr val="tx1"/>
                </a:solidFill>
              </a:rPr>
              <a:t>Miten varmistamme jatkuvan arvokisa-</a:t>
            </a:r>
            <a:r>
              <a:rPr lang="fi-FI" sz="1100" dirty="0" err="1" smtClean="0">
                <a:solidFill>
                  <a:schemeClr val="tx1"/>
                </a:solidFill>
              </a:rPr>
              <a:t>menestyk</a:t>
            </a:r>
            <a:r>
              <a:rPr lang="fi-FI" sz="1100" dirty="0" smtClean="0">
                <a:solidFill>
                  <a:schemeClr val="tx1"/>
                </a:solidFill>
              </a:rPr>
              <a:t>-sen?</a:t>
            </a:r>
          </a:p>
        </p:txBody>
      </p:sp>
      <p:sp>
        <p:nvSpPr>
          <p:cNvPr id="21" name="Ellipsi 20"/>
          <p:cNvSpPr/>
          <p:nvPr/>
        </p:nvSpPr>
        <p:spPr>
          <a:xfrm>
            <a:off x="5497497" y="2338068"/>
            <a:ext cx="1522775" cy="1449232"/>
          </a:xfrm>
          <a:prstGeom prst="ellipse">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100" dirty="0" smtClean="0">
                <a:solidFill>
                  <a:schemeClr val="tx1"/>
                </a:solidFill>
              </a:rPr>
              <a:t>Miten varmistamme kestävän talouden?</a:t>
            </a:r>
          </a:p>
        </p:txBody>
      </p:sp>
      <p:sp>
        <p:nvSpPr>
          <p:cNvPr id="22" name="Ellipsi 21"/>
          <p:cNvSpPr/>
          <p:nvPr/>
        </p:nvSpPr>
        <p:spPr>
          <a:xfrm>
            <a:off x="3805851" y="2318688"/>
            <a:ext cx="1558237" cy="1470434"/>
          </a:xfrm>
          <a:prstGeom prst="ellipse">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100" dirty="0" smtClean="0">
                <a:solidFill>
                  <a:schemeClr val="tx1"/>
                </a:solidFill>
              </a:rPr>
              <a:t>Miten rakennamme ja kehitämme olosuhde-verkostoa?</a:t>
            </a:r>
          </a:p>
        </p:txBody>
      </p:sp>
      <p:sp>
        <p:nvSpPr>
          <p:cNvPr id="23" name="Ellipsi 22"/>
          <p:cNvSpPr/>
          <p:nvPr/>
        </p:nvSpPr>
        <p:spPr>
          <a:xfrm>
            <a:off x="2123728" y="2315941"/>
            <a:ext cx="1560249" cy="1473181"/>
          </a:xfrm>
          <a:prstGeom prst="ellipse">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100" dirty="0" smtClean="0">
                <a:solidFill>
                  <a:schemeClr val="tx1"/>
                </a:solidFill>
              </a:rPr>
              <a:t>Millaisissa asioissa meidän pitää onnistua yhdessä ja miten sen teemme?</a:t>
            </a:r>
          </a:p>
        </p:txBody>
      </p:sp>
      <p:sp>
        <p:nvSpPr>
          <p:cNvPr id="24" name="Ellipsi 23"/>
          <p:cNvSpPr/>
          <p:nvPr/>
        </p:nvSpPr>
        <p:spPr>
          <a:xfrm>
            <a:off x="464559" y="2331254"/>
            <a:ext cx="1515153" cy="1457868"/>
          </a:xfrm>
          <a:prstGeom prst="ellipse">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i-FI" sz="1100" dirty="0" smtClean="0">
                <a:solidFill>
                  <a:schemeClr val="tx1"/>
                </a:solidFill>
              </a:rPr>
              <a:t>Miten parannamme näkyvyyttä ja kasvatamme harrastaja-määriä?</a:t>
            </a:r>
          </a:p>
        </p:txBody>
      </p:sp>
      <p:pic>
        <p:nvPicPr>
          <p:cNvPr id="14" name="Kuva 13" descr="biathlon_logo_LO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0272" y="6009351"/>
            <a:ext cx="1769693" cy="660009"/>
          </a:xfrm>
          <a:prstGeom prst="rect">
            <a:avLst/>
          </a:prstGeom>
        </p:spPr>
      </p:pic>
      <p:sp>
        <p:nvSpPr>
          <p:cNvPr id="3" name="Dian numeron paikkamerkki 2"/>
          <p:cNvSpPr>
            <a:spLocks noGrp="1"/>
          </p:cNvSpPr>
          <p:nvPr>
            <p:ph type="sldNum" sz="quarter" idx="12"/>
          </p:nvPr>
        </p:nvSpPr>
        <p:spPr/>
        <p:txBody>
          <a:bodyPr/>
          <a:lstStyle/>
          <a:p>
            <a:pPr>
              <a:defRPr/>
            </a:pPr>
            <a:fld id="{2E754538-CF4C-4062-9EB4-30861DCFF9AF}" type="slidenum">
              <a:rPr lang="fi-FI" altLang="fi-FI"/>
              <a:pPr>
                <a:defRPr/>
              </a:pPr>
              <a:t>7</a:t>
            </a:fld>
            <a:endParaRPr lang="fi-FI" altLang="fi-FI"/>
          </a:p>
        </p:txBody>
      </p:sp>
    </p:spTree>
    <p:extLst>
      <p:ext uri="{BB962C8B-B14F-4D97-AF65-F5344CB8AC3E}">
        <p14:creationId xmlns:p14="http://schemas.microsoft.com/office/powerpoint/2010/main" val="57008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 Same Side Corner Rectangle 33"/>
          <p:cNvSpPr/>
          <p:nvPr/>
        </p:nvSpPr>
        <p:spPr bwMode="auto">
          <a:xfrm>
            <a:off x="890649" y="1580559"/>
            <a:ext cx="7369498" cy="634465"/>
          </a:xfrm>
          <a:prstGeom prst="round2SameRect">
            <a:avLst/>
          </a:prstGeom>
          <a:solidFill>
            <a:srgbClr val="18AAD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1292" b="1" i="1" dirty="0">
                <a:solidFill>
                  <a:prstClr val="white"/>
                </a:solidFill>
                <a:latin typeface="Arial" pitchFamily="34" charset="0"/>
                <a:ea typeface="MS PGothic" pitchFamily="34" charset="-128"/>
                <a:cs typeface="Arial" pitchFamily="34" charset="0"/>
              </a:rPr>
              <a:t>VISIO: </a:t>
            </a:r>
            <a:r>
              <a:rPr lang="fi-FI" sz="1292" i="1" dirty="0">
                <a:solidFill>
                  <a:schemeClr val="bg1"/>
                </a:solidFill>
              </a:rPr>
              <a:t>Ampumahiihto on onnistumisia ja elämyksiä yhdessä ja urheilun parasta draamaa</a:t>
            </a:r>
          </a:p>
          <a:p>
            <a:pPr algn="ctr"/>
            <a:r>
              <a:rPr lang="fi-FI" sz="2000" i="1" dirty="0">
                <a:solidFill>
                  <a:schemeClr val="bg1"/>
                </a:solidFill>
              </a:rPr>
              <a:t>–Menestymme yhdessä!</a:t>
            </a:r>
          </a:p>
        </p:txBody>
      </p:sp>
      <p:sp>
        <p:nvSpPr>
          <p:cNvPr id="15" name="Rectangle 17"/>
          <p:cNvSpPr>
            <a:spLocks noChangeArrowheads="1"/>
          </p:cNvSpPr>
          <p:nvPr/>
        </p:nvSpPr>
        <p:spPr bwMode="auto">
          <a:xfrm>
            <a:off x="890649" y="1022872"/>
            <a:ext cx="7374125" cy="476566"/>
          </a:xfrm>
          <a:prstGeom prst="rect">
            <a:avLst/>
          </a:prstGeom>
          <a:solidFill>
            <a:srgbClr val="18AAD9"/>
          </a:solidFill>
          <a:ln w="3175">
            <a:noFill/>
            <a:miter lim="800000"/>
            <a:headEnd/>
            <a:tailEnd/>
          </a:ln>
          <a:effectLst/>
        </p:spPr>
        <p:txBody>
          <a:bodyPr wrap="square" lIns="75152" tIns="39078" rIns="75152" bIns="39078">
            <a:spAutoFit/>
          </a:bodyPr>
          <a:lstStyle/>
          <a:p>
            <a:pPr algn="ctr">
              <a:defRPr/>
            </a:pPr>
            <a:r>
              <a:rPr lang="fi-FI" sz="1292" b="1" dirty="0">
                <a:solidFill>
                  <a:prstClr val="white"/>
                </a:solidFill>
                <a:cs typeface="Arial" pitchFamily="34" charset="0"/>
              </a:rPr>
              <a:t>TOIMINTA-AJATUS: </a:t>
            </a:r>
            <a:r>
              <a:rPr lang="fi-FI" sz="1292" dirty="0">
                <a:solidFill>
                  <a:prstClr val="white"/>
                </a:solidFill>
                <a:cs typeface="Arial" pitchFamily="34" charset="0"/>
              </a:rPr>
              <a:t>Edistää ampumahiihdon arvostusta, näkyvyyttä, </a:t>
            </a:r>
          </a:p>
          <a:p>
            <a:pPr algn="ctr">
              <a:defRPr/>
            </a:pPr>
            <a:r>
              <a:rPr lang="fi-FI" sz="1292" dirty="0">
                <a:solidFill>
                  <a:prstClr val="white"/>
                </a:solidFill>
                <a:cs typeface="Arial" pitchFamily="34" charset="0"/>
              </a:rPr>
              <a:t>harrastusta ja kansainvälistä kilpailumenestystä</a:t>
            </a:r>
            <a:endParaRPr lang="fi-FI" sz="1292" dirty="0">
              <a:solidFill>
                <a:schemeClr val="bg1"/>
              </a:solidFill>
              <a:cs typeface="Arial" pitchFamily="34" charset="0"/>
            </a:endParaRPr>
          </a:p>
        </p:txBody>
      </p:sp>
      <p:sp>
        <p:nvSpPr>
          <p:cNvPr id="16" name="Round Same Side Corner Rectangle 14"/>
          <p:cNvSpPr/>
          <p:nvPr/>
        </p:nvSpPr>
        <p:spPr bwMode="auto">
          <a:xfrm>
            <a:off x="450926" y="2206547"/>
            <a:ext cx="8375083" cy="255869"/>
          </a:xfrm>
          <a:prstGeom prst="round2SameRect">
            <a:avLst/>
          </a:prstGeom>
          <a:solidFill>
            <a:srgbClr val="005FA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292" b="1" dirty="0">
                <a:solidFill>
                  <a:prstClr val="white"/>
                </a:solidFill>
                <a:latin typeface="Arial" pitchFamily="34" charset="0"/>
                <a:cs typeface="Arial" pitchFamily="34" charset="0"/>
              </a:rPr>
              <a:t>TAVOITTEET:</a:t>
            </a:r>
            <a:endParaRPr lang="sv-SE" sz="1292" b="1" dirty="0">
              <a:solidFill>
                <a:prstClr val="white"/>
              </a:solidFill>
              <a:latin typeface="Arial" pitchFamily="34" charset="0"/>
              <a:cs typeface="Arial" pitchFamily="34" charset="0"/>
            </a:endParaRPr>
          </a:p>
        </p:txBody>
      </p:sp>
      <p:sp>
        <p:nvSpPr>
          <p:cNvPr id="18" name="Rectangle 17"/>
          <p:cNvSpPr>
            <a:spLocks noChangeArrowheads="1"/>
          </p:cNvSpPr>
          <p:nvPr/>
        </p:nvSpPr>
        <p:spPr bwMode="auto">
          <a:xfrm>
            <a:off x="3368184" y="2451369"/>
            <a:ext cx="2592288" cy="2057750"/>
          </a:xfrm>
          <a:prstGeom prst="rect">
            <a:avLst/>
          </a:prstGeom>
          <a:solidFill>
            <a:srgbClr val="0070C0"/>
          </a:solidFill>
          <a:ln w="3175">
            <a:noFill/>
            <a:miter lim="800000"/>
            <a:headEnd/>
            <a:tailEnd/>
          </a:ln>
          <a:effectLst/>
        </p:spPr>
        <p:txBody>
          <a:bodyPr lIns="85756" tIns="44592" rIns="85756" bIns="44592"/>
          <a:lstStyle/>
          <a:p>
            <a:pPr marL="152404" indent="-152404">
              <a:defRPr/>
            </a:pPr>
            <a:r>
              <a:rPr lang="fi-FI" sz="1200" b="1" dirty="0">
                <a:solidFill>
                  <a:srgbClr val="FFFFFF"/>
                </a:solidFill>
                <a:cs typeface="Arial" pitchFamily="34" charset="0"/>
              </a:rPr>
              <a:t>ORGANISOITUMINEN JA</a:t>
            </a:r>
          </a:p>
          <a:p>
            <a:pPr marL="152404" indent="-152404">
              <a:defRPr/>
            </a:pPr>
            <a:r>
              <a:rPr lang="fi-FI" sz="1200" b="1" dirty="0">
                <a:solidFill>
                  <a:srgbClr val="FFFFFF"/>
                </a:solidFill>
                <a:cs typeface="Arial" pitchFamily="34" charset="0"/>
              </a:rPr>
              <a:t>YHTEISTYÖ</a:t>
            </a:r>
          </a:p>
          <a:p>
            <a:pPr marL="171450" indent="-171450">
              <a:buFont typeface="Arial"/>
              <a:buChar char="•"/>
            </a:pPr>
            <a:r>
              <a:rPr lang="fi-FI" sz="1000" dirty="0">
                <a:solidFill>
                  <a:srgbClr val="FFFFFF"/>
                </a:solidFill>
              </a:rPr>
              <a:t>Ampumahiihtoperheen sisäinen </a:t>
            </a:r>
            <a:r>
              <a:rPr lang="fi-FI" sz="1000" dirty="0" err="1">
                <a:solidFill>
                  <a:srgbClr val="FFFFFF"/>
                </a:solidFill>
              </a:rPr>
              <a:t>roolitus</a:t>
            </a:r>
            <a:r>
              <a:rPr lang="fi-FI" sz="1000" dirty="0">
                <a:solidFill>
                  <a:srgbClr val="FFFFFF"/>
                </a:solidFill>
              </a:rPr>
              <a:t> ja työnjako on tunnistettu ja selkeä</a:t>
            </a:r>
          </a:p>
          <a:p>
            <a:pPr marL="171450" indent="-171450">
              <a:buFont typeface="Arial"/>
              <a:buChar char="•"/>
            </a:pPr>
            <a:r>
              <a:rPr lang="fi-FI" sz="1000" dirty="0">
                <a:solidFill>
                  <a:srgbClr val="FFFFFF"/>
                </a:solidFill>
              </a:rPr>
              <a:t>Johtaminen on  avointa, vuorovaikutuksen mahdollistavaa ja tekijöitä kannustavaa</a:t>
            </a:r>
          </a:p>
          <a:p>
            <a:pPr marL="171450" indent="-171450">
              <a:buFont typeface="Arial"/>
              <a:buChar char="•"/>
            </a:pPr>
            <a:r>
              <a:rPr lang="fi-FI" sz="1000" dirty="0">
                <a:solidFill>
                  <a:srgbClr val="FFFFFF"/>
                </a:solidFill>
              </a:rPr>
              <a:t>Ampumahiihdossa toimii aktiivinen ja osaava kehittäjäverkosto (kartan mukainen</a:t>
            </a:r>
            <a:r>
              <a:rPr lang="fi-FI" sz="1000" dirty="0" smtClean="0">
                <a:solidFill>
                  <a:srgbClr val="FFFFFF"/>
                </a:solidFill>
              </a:rPr>
              <a:t>)</a:t>
            </a:r>
          </a:p>
          <a:p>
            <a:pPr marL="171450" indent="-171450">
              <a:buFont typeface="Arial"/>
              <a:buChar char="•"/>
            </a:pPr>
            <a:r>
              <a:rPr lang="fi-FI" sz="1000" dirty="0" smtClean="0">
                <a:solidFill>
                  <a:srgbClr val="FFFFFF"/>
                </a:solidFill>
              </a:rPr>
              <a:t>Varmistetaan vaikuttaminen kansainvälisissä elimissä</a:t>
            </a:r>
            <a:endParaRPr lang="fi-FI" sz="1000" dirty="0">
              <a:solidFill>
                <a:srgbClr val="FFFFFF"/>
              </a:solidFill>
            </a:endParaRPr>
          </a:p>
          <a:p>
            <a:pPr marL="158265" indent="-158265">
              <a:buFontTx/>
              <a:buChar char="-"/>
              <a:defRPr/>
            </a:pPr>
            <a:endParaRPr lang="fi-FI" sz="969" b="1" dirty="0">
              <a:solidFill>
                <a:srgbClr val="FFFFFF"/>
              </a:solidFill>
              <a:cs typeface="Arial" pitchFamily="34" charset="0"/>
            </a:endParaRPr>
          </a:p>
          <a:p>
            <a:pPr marL="158265" indent="-158265">
              <a:buFontTx/>
              <a:buChar char="-"/>
              <a:defRPr/>
            </a:pPr>
            <a:endParaRPr lang="fi-FI" sz="923" b="1" dirty="0">
              <a:solidFill>
                <a:srgbClr val="FFFFFF"/>
              </a:solidFill>
              <a:latin typeface="Arial (Body)"/>
            </a:endParaRPr>
          </a:p>
        </p:txBody>
      </p:sp>
      <p:sp>
        <p:nvSpPr>
          <p:cNvPr id="19" name="Rectangle 43"/>
          <p:cNvSpPr>
            <a:spLocks noChangeArrowheads="1"/>
          </p:cNvSpPr>
          <p:nvPr/>
        </p:nvSpPr>
        <p:spPr bwMode="auto">
          <a:xfrm>
            <a:off x="6012160" y="2451369"/>
            <a:ext cx="2813850" cy="2057750"/>
          </a:xfrm>
          <a:prstGeom prst="rect">
            <a:avLst/>
          </a:prstGeom>
          <a:solidFill>
            <a:srgbClr val="0070C0"/>
          </a:solidFill>
          <a:ln w="3175">
            <a:noFill/>
            <a:miter lim="800000"/>
            <a:headEnd/>
            <a:tailEnd/>
          </a:ln>
          <a:effectLst/>
        </p:spPr>
        <p:txBody>
          <a:bodyPr lIns="85756" tIns="44592" rIns="85756" bIns="44592"/>
          <a:lstStyle/>
          <a:p>
            <a:pPr marL="152404" indent="-152404">
              <a:defRPr/>
            </a:pPr>
            <a:r>
              <a:rPr lang="fi-FI" sz="1200" b="1" dirty="0" smtClean="0">
                <a:solidFill>
                  <a:srgbClr val="FFFFFF"/>
                </a:solidFill>
                <a:cs typeface="Arial" pitchFamily="34" charset="0"/>
              </a:rPr>
              <a:t>TOIMIVA </a:t>
            </a:r>
            <a:r>
              <a:rPr lang="fi-FI" sz="1200" b="1" dirty="0">
                <a:solidFill>
                  <a:srgbClr val="FFFFFF"/>
                </a:solidFill>
                <a:cs typeface="Arial" pitchFamily="34" charset="0"/>
              </a:rPr>
              <a:t>VALMENNUS JA</a:t>
            </a:r>
          </a:p>
          <a:p>
            <a:pPr marL="152404" indent="-152404">
              <a:defRPr/>
            </a:pPr>
            <a:r>
              <a:rPr lang="fi-FI" sz="1200" b="1" dirty="0" smtClean="0">
                <a:solidFill>
                  <a:srgbClr val="FFFFFF"/>
                </a:solidFill>
                <a:cs typeface="Arial" pitchFamily="34" charset="0"/>
              </a:rPr>
              <a:t>ARVOKISAMENESTYS</a:t>
            </a:r>
            <a:endParaRPr lang="fi-FI" sz="1200" b="1" dirty="0">
              <a:solidFill>
                <a:srgbClr val="FFFFFF"/>
              </a:solidFill>
              <a:cs typeface="Arial" pitchFamily="34" charset="0"/>
            </a:endParaRPr>
          </a:p>
          <a:p>
            <a:pPr marL="171450" indent="-171450">
              <a:buFont typeface="Arial" panose="020B0604020202020204" pitchFamily="34" charset="0"/>
              <a:buChar char="•"/>
            </a:pPr>
            <a:r>
              <a:rPr lang="fi-FI" sz="1000" dirty="0" smtClean="0">
                <a:solidFill>
                  <a:schemeClr val="bg1"/>
                </a:solidFill>
              </a:rPr>
              <a:t>Tarjoamme </a:t>
            </a:r>
            <a:r>
              <a:rPr lang="fi-FI" sz="1000" dirty="0">
                <a:solidFill>
                  <a:schemeClr val="bg1"/>
                </a:solidFill>
              </a:rPr>
              <a:t>suomalaisen </a:t>
            </a:r>
            <a:r>
              <a:rPr lang="fi-FI" sz="1000" dirty="0" smtClean="0">
                <a:solidFill>
                  <a:schemeClr val="bg1"/>
                </a:solidFill>
              </a:rPr>
              <a:t>valmennuksen tukitoimet</a:t>
            </a:r>
            <a:r>
              <a:rPr lang="fi-FI" sz="1000" dirty="0">
                <a:solidFill>
                  <a:schemeClr val="bg1"/>
                </a:solidFill>
              </a:rPr>
              <a:t>, jotka mahdollistavat kansainvälisen menestyksen</a:t>
            </a:r>
            <a:r>
              <a:rPr lang="fi-FI" sz="1000" dirty="0" smtClean="0">
                <a:solidFill>
                  <a:schemeClr val="bg1"/>
                </a:solidFill>
              </a:rPr>
              <a:t>.</a:t>
            </a:r>
            <a:endParaRPr lang="fi-FI" sz="1000" dirty="0">
              <a:solidFill>
                <a:schemeClr val="bg1"/>
              </a:solidFill>
            </a:endParaRPr>
          </a:p>
          <a:p>
            <a:pPr marL="171450" indent="-171450">
              <a:buFont typeface="Arial" panose="020B0604020202020204" pitchFamily="34" charset="0"/>
              <a:buChar char="•"/>
            </a:pPr>
            <a:r>
              <a:rPr lang="fi-FI" sz="1000" dirty="0">
                <a:solidFill>
                  <a:schemeClr val="bg1"/>
                </a:solidFill>
              </a:rPr>
              <a:t>Arvokilpailumenestys, edellytykset sijoittua mitalisijoille:</a:t>
            </a:r>
          </a:p>
          <a:p>
            <a:pPr marL="177800" lvl="1" indent="88900">
              <a:buFont typeface="Arial"/>
              <a:buChar char="•"/>
            </a:pPr>
            <a:r>
              <a:rPr lang="fi-FI" sz="900" dirty="0" smtClean="0">
                <a:solidFill>
                  <a:schemeClr val="bg1"/>
                </a:solidFill>
              </a:rPr>
              <a:t> Aikuiset</a:t>
            </a:r>
            <a:r>
              <a:rPr lang="fi-FI" sz="900" dirty="0">
                <a:solidFill>
                  <a:schemeClr val="bg1"/>
                </a:solidFill>
              </a:rPr>
              <a:t>, 4 urheilijaa</a:t>
            </a:r>
          </a:p>
          <a:p>
            <a:pPr marL="177800" lvl="1" indent="88900">
              <a:buFont typeface="Arial"/>
              <a:buChar char="•"/>
            </a:pPr>
            <a:r>
              <a:rPr lang="fi-FI" sz="900" dirty="0" smtClean="0">
                <a:solidFill>
                  <a:schemeClr val="bg1"/>
                </a:solidFill>
              </a:rPr>
              <a:t> Nuoret , 4 urheilijaa</a:t>
            </a:r>
          </a:p>
          <a:p>
            <a:pPr marL="171450" indent="-171450">
              <a:buFont typeface="Arial" panose="020B0604020202020204" pitchFamily="34" charset="0"/>
              <a:buChar char="•"/>
            </a:pPr>
            <a:r>
              <a:rPr lang="fi-FI" sz="1000" dirty="0" smtClean="0">
                <a:solidFill>
                  <a:schemeClr val="bg1"/>
                </a:solidFill>
              </a:rPr>
              <a:t>Kymmenellä  maajoukkueurheilijalla on edellytykset sijoittua maailman cupin pisteille</a:t>
            </a:r>
          </a:p>
          <a:p>
            <a:pPr marL="158265" indent="-158265">
              <a:buFontTx/>
              <a:buChar char="-"/>
              <a:defRPr/>
            </a:pPr>
            <a:endParaRPr lang="fi-FI" sz="969" b="1" dirty="0">
              <a:solidFill>
                <a:srgbClr val="FFFFFF"/>
              </a:solidFill>
              <a:cs typeface="Arial" pitchFamily="34" charset="0"/>
            </a:endParaRPr>
          </a:p>
        </p:txBody>
      </p:sp>
      <p:sp>
        <p:nvSpPr>
          <p:cNvPr id="20" name="Rectangle 17"/>
          <p:cNvSpPr>
            <a:spLocks noChangeArrowheads="1"/>
          </p:cNvSpPr>
          <p:nvPr/>
        </p:nvSpPr>
        <p:spPr bwMode="auto">
          <a:xfrm>
            <a:off x="450927" y="2451368"/>
            <a:ext cx="2858164" cy="2057751"/>
          </a:xfrm>
          <a:prstGeom prst="rect">
            <a:avLst/>
          </a:prstGeom>
          <a:solidFill>
            <a:srgbClr val="0070C0"/>
          </a:solidFill>
          <a:ln w="3175">
            <a:noFill/>
            <a:miter lim="800000"/>
            <a:headEnd/>
            <a:tailEnd/>
          </a:ln>
          <a:effectLst/>
        </p:spPr>
        <p:txBody>
          <a:bodyPr lIns="85756" tIns="44592" rIns="85756" bIns="44592"/>
          <a:lstStyle/>
          <a:p>
            <a:pPr>
              <a:defRPr/>
            </a:pPr>
            <a:r>
              <a:rPr lang="fi-FI" sz="1200" b="1" dirty="0">
                <a:solidFill>
                  <a:schemeClr val="bg1"/>
                </a:solidFill>
                <a:ea typeface="MS PGothic" pitchFamily="34" charset="-128"/>
                <a:cs typeface="Arial" pitchFamily="34" charset="0"/>
              </a:rPr>
              <a:t>HOUKUTTELEVUUS JA </a:t>
            </a:r>
            <a:r>
              <a:rPr lang="fi-FI" sz="1200" b="1" dirty="0" smtClean="0">
                <a:solidFill>
                  <a:schemeClr val="bg1"/>
                </a:solidFill>
                <a:ea typeface="MS PGothic" pitchFamily="34" charset="-128"/>
                <a:cs typeface="Arial" pitchFamily="34" charset="0"/>
              </a:rPr>
              <a:t>NÄKYVYYS</a:t>
            </a:r>
          </a:p>
          <a:p>
            <a:pPr marL="171450" indent="-171450">
              <a:buFont typeface="Arial" panose="020B0604020202020204" pitchFamily="34" charset="0"/>
              <a:buChar char="•"/>
              <a:defRPr/>
            </a:pPr>
            <a:r>
              <a:rPr lang="fi-FI" sz="1000" dirty="0" smtClean="0">
                <a:solidFill>
                  <a:schemeClr val="bg1"/>
                </a:solidFill>
              </a:rPr>
              <a:t>Harrastajamäärä </a:t>
            </a:r>
            <a:r>
              <a:rPr lang="fi-FI" sz="1000" dirty="0">
                <a:solidFill>
                  <a:schemeClr val="bg1"/>
                </a:solidFill>
              </a:rPr>
              <a:t>kasvaa nuorten sarjoissa 20 %/</a:t>
            </a:r>
            <a:r>
              <a:rPr lang="fi-FI" sz="1000" dirty="0" smtClean="0">
                <a:solidFill>
                  <a:schemeClr val="bg1"/>
                </a:solidFill>
              </a:rPr>
              <a:t>vuosi</a:t>
            </a:r>
          </a:p>
          <a:p>
            <a:pPr marL="171450" indent="-171450">
              <a:buFont typeface="Arial" panose="020B0604020202020204" pitchFamily="34" charset="0"/>
              <a:buChar char="•"/>
              <a:defRPr/>
            </a:pPr>
            <a:r>
              <a:rPr lang="fi-FI" sz="1000" dirty="0" smtClean="0">
                <a:solidFill>
                  <a:schemeClr val="bg1"/>
                </a:solidFill>
              </a:rPr>
              <a:t>Ampumahiihtoseurojen </a:t>
            </a:r>
            <a:r>
              <a:rPr lang="fi-FI" sz="1000" dirty="0">
                <a:solidFill>
                  <a:schemeClr val="bg1"/>
                </a:solidFill>
              </a:rPr>
              <a:t>toiminnan laatu on parantunut </a:t>
            </a:r>
            <a:r>
              <a:rPr lang="fi-FI" sz="1000" dirty="0" smtClean="0">
                <a:solidFill>
                  <a:schemeClr val="bg1"/>
                </a:solidFill>
              </a:rPr>
              <a:t>merkittävästi</a:t>
            </a:r>
          </a:p>
          <a:p>
            <a:pPr marL="171450" indent="-171450">
              <a:buFont typeface="Arial" panose="020B0604020202020204" pitchFamily="34" charset="0"/>
              <a:buChar char="•"/>
              <a:defRPr/>
            </a:pPr>
            <a:r>
              <a:rPr lang="fi-FI" sz="1000" dirty="0" smtClean="0">
                <a:solidFill>
                  <a:schemeClr val="bg1"/>
                </a:solidFill>
              </a:rPr>
              <a:t>Näkyvyys </a:t>
            </a:r>
            <a:r>
              <a:rPr lang="fi-FI" sz="1000" dirty="0">
                <a:solidFill>
                  <a:schemeClr val="bg1"/>
                </a:solidFill>
              </a:rPr>
              <a:t>TV –kanavilla ja muussa mediassa </a:t>
            </a:r>
            <a:r>
              <a:rPr lang="fi-FI" sz="1000" dirty="0" smtClean="0">
                <a:solidFill>
                  <a:schemeClr val="bg1"/>
                </a:solidFill>
              </a:rPr>
              <a:t>ylläpidetään</a:t>
            </a:r>
          </a:p>
          <a:p>
            <a:pPr marL="171450" indent="-171450">
              <a:buFont typeface="Arial" panose="020B0604020202020204" pitchFamily="34" charset="0"/>
              <a:buChar char="•"/>
              <a:defRPr/>
            </a:pPr>
            <a:r>
              <a:rPr lang="fi-FI" sz="1000" dirty="0" smtClean="0">
                <a:solidFill>
                  <a:schemeClr val="bg1"/>
                </a:solidFill>
              </a:rPr>
              <a:t>Kotimaisen </a:t>
            </a:r>
            <a:r>
              <a:rPr lang="fi-FI" sz="1000" dirty="0">
                <a:solidFill>
                  <a:schemeClr val="bg1"/>
                </a:solidFill>
              </a:rPr>
              <a:t>kilpailutoiminnan medianäkyvyyden </a:t>
            </a:r>
            <a:r>
              <a:rPr lang="fi-FI" sz="1000" dirty="0" smtClean="0">
                <a:solidFill>
                  <a:schemeClr val="bg1"/>
                </a:solidFill>
              </a:rPr>
              <a:t>lisääminen</a:t>
            </a:r>
          </a:p>
          <a:p>
            <a:pPr marL="171450" indent="-171450">
              <a:buFont typeface="Arial" panose="020B0604020202020204" pitchFamily="34" charset="0"/>
              <a:buChar char="•"/>
              <a:defRPr/>
            </a:pPr>
            <a:r>
              <a:rPr lang="fi-FI" sz="1000" dirty="0" smtClean="0">
                <a:solidFill>
                  <a:schemeClr val="bg1"/>
                </a:solidFill>
              </a:rPr>
              <a:t>Urheilijat </a:t>
            </a:r>
            <a:r>
              <a:rPr lang="fi-FI" sz="1000" dirty="0">
                <a:solidFill>
                  <a:schemeClr val="bg1"/>
                </a:solidFill>
              </a:rPr>
              <a:t>ovat näkyvästi ja edustavasti esillä eri </a:t>
            </a:r>
            <a:r>
              <a:rPr lang="fi-FI" sz="1000" dirty="0" smtClean="0">
                <a:solidFill>
                  <a:schemeClr val="bg1"/>
                </a:solidFill>
              </a:rPr>
              <a:t>medioissa</a:t>
            </a:r>
          </a:p>
          <a:p>
            <a:pPr marL="171450" indent="-171450">
              <a:buFont typeface="Arial" panose="020B0604020202020204" pitchFamily="34" charset="0"/>
              <a:buChar char="•"/>
              <a:defRPr/>
            </a:pPr>
            <a:r>
              <a:rPr lang="fi-FI" sz="1000" dirty="0" smtClean="0">
                <a:solidFill>
                  <a:schemeClr val="bg1"/>
                </a:solidFill>
              </a:rPr>
              <a:t>Lajin </a:t>
            </a:r>
            <a:r>
              <a:rPr lang="fi-FI" sz="1000" dirty="0">
                <a:solidFill>
                  <a:schemeClr val="bg1"/>
                </a:solidFill>
              </a:rPr>
              <a:t>aloittaminen on tehty merkittävästi helpommaksi</a:t>
            </a:r>
          </a:p>
        </p:txBody>
      </p:sp>
      <p:sp>
        <p:nvSpPr>
          <p:cNvPr id="3090" name="Rectangle 23"/>
          <p:cNvSpPr>
            <a:spLocks noChangeArrowheads="1"/>
          </p:cNvSpPr>
          <p:nvPr/>
        </p:nvSpPr>
        <p:spPr bwMode="auto">
          <a:xfrm>
            <a:off x="7200905" y="5747647"/>
            <a:ext cx="1063869" cy="2536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969" tIns="36985" rIns="73969" bIns="36985">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90000"/>
              </a:lnSpc>
              <a:spcBef>
                <a:spcPts val="485"/>
              </a:spcBef>
            </a:pPr>
            <a:endParaRPr lang="en-US" altLang="fi-FI" sz="1292">
              <a:solidFill>
                <a:srgbClr val="000000"/>
              </a:solidFill>
              <a:latin typeface="Calibri" pitchFamily="34" charset="0"/>
            </a:endParaRPr>
          </a:p>
        </p:txBody>
      </p:sp>
      <p:sp>
        <p:nvSpPr>
          <p:cNvPr id="3093" name="Text Box 40"/>
          <p:cNvSpPr txBox="1">
            <a:spLocks noChangeArrowheads="1"/>
          </p:cNvSpPr>
          <p:nvPr/>
        </p:nvSpPr>
        <p:spPr bwMode="auto">
          <a:xfrm>
            <a:off x="2844313" y="3706367"/>
            <a:ext cx="213520" cy="373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80975" indent="-180975"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90000"/>
              </a:lnSpc>
            </a:pPr>
            <a:r>
              <a:rPr lang="en-GB" altLang="fi-FI" sz="1015">
                <a:solidFill>
                  <a:srgbClr val="000000"/>
                </a:solidFill>
                <a:latin typeface="Calibri" pitchFamily="34" charset="0"/>
              </a:rPr>
              <a:t> </a:t>
            </a:r>
          </a:p>
          <a:p>
            <a:pPr eaLnBrk="1" hangingPunct="1">
              <a:lnSpc>
                <a:spcPct val="90000"/>
              </a:lnSpc>
            </a:pPr>
            <a:endParaRPr lang="en-US" altLang="fi-FI" sz="1015">
              <a:solidFill>
                <a:prstClr val="black"/>
              </a:solidFill>
              <a:latin typeface="Calibri" pitchFamily="34" charset="0"/>
            </a:endParaRPr>
          </a:p>
        </p:txBody>
      </p:sp>
      <p:sp>
        <p:nvSpPr>
          <p:cNvPr id="25" name="Tekstiruutu 24"/>
          <p:cNvSpPr txBox="1"/>
          <p:nvPr/>
        </p:nvSpPr>
        <p:spPr>
          <a:xfrm>
            <a:off x="467544" y="463799"/>
            <a:ext cx="8252755" cy="490134"/>
          </a:xfrm>
          <a:prstGeom prst="rect">
            <a:avLst/>
          </a:prstGeom>
          <a:solidFill>
            <a:srgbClr val="0070C0"/>
          </a:solidFill>
          <a:ln>
            <a:noFill/>
          </a:ln>
          <a:effectLst/>
        </p:spPr>
        <p:txBody>
          <a:bodyPr wrap="square" rtlCol="0">
            <a:spAutoFit/>
          </a:bodyPr>
          <a:lstStyle/>
          <a:p>
            <a:pPr algn="ctr"/>
            <a:r>
              <a:rPr lang="fi-FI" sz="2585" b="1" dirty="0">
                <a:solidFill>
                  <a:schemeClr val="bg1"/>
                </a:solidFill>
                <a:latin typeface="Arial"/>
                <a:cs typeface="Arial"/>
              </a:rPr>
              <a:t>SUOMALAISEN AMPUMAHIIHDON </a:t>
            </a:r>
            <a:r>
              <a:rPr lang="fi-FI" sz="2585" b="1" dirty="0" smtClean="0">
                <a:solidFill>
                  <a:schemeClr val="bg1"/>
                </a:solidFill>
                <a:latin typeface="Arial"/>
                <a:cs typeface="Arial"/>
              </a:rPr>
              <a:t>SUUNTA</a:t>
            </a:r>
            <a:endParaRPr lang="fi-FI" sz="2585" b="1" dirty="0">
              <a:solidFill>
                <a:schemeClr val="bg1"/>
              </a:solidFill>
              <a:latin typeface="Arial"/>
              <a:cs typeface="Arial"/>
            </a:endParaRPr>
          </a:p>
        </p:txBody>
      </p:sp>
      <p:sp>
        <p:nvSpPr>
          <p:cNvPr id="17" name="Rectangle 17"/>
          <p:cNvSpPr>
            <a:spLocks noChangeArrowheads="1"/>
          </p:cNvSpPr>
          <p:nvPr/>
        </p:nvSpPr>
        <p:spPr bwMode="auto">
          <a:xfrm>
            <a:off x="4509081" y="4577715"/>
            <a:ext cx="2858164" cy="1592401"/>
          </a:xfrm>
          <a:prstGeom prst="rect">
            <a:avLst/>
          </a:prstGeom>
          <a:solidFill>
            <a:srgbClr val="0070C0"/>
          </a:solidFill>
          <a:ln w="3175">
            <a:noFill/>
            <a:miter lim="800000"/>
            <a:headEnd/>
            <a:tailEnd/>
          </a:ln>
          <a:effectLst/>
        </p:spPr>
        <p:txBody>
          <a:bodyPr lIns="85756" tIns="44592" rIns="85756" bIns="44592"/>
          <a:lstStyle/>
          <a:p>
            <a:pPr marL="211021" indent="-211021">
              <a:defRPr/>
            </a:pPr>
            <a:r>
              <a:rPr lang="fi-FI" sz="1200" b="1" dirty="0" smtClean="0">
                <a:solidFill>
                  <a:prstClr val="white"/>
                </a:solidFill>
                <a:cs typeface="Arial" pitchFamily="34" charset="0"/>
              </a:rPr>
              <a:t>TALOUS</a:t>
            </a:r>
            <a:endParaRPr lang="fi-FI" sz="1200" b="1" dirty="0">
              <a:solidFill>
                <a:prstClr val="white"/>
              </a:solidFill>
              <a:cs typeface="Arial" pitchFamily="34" charset="0"/>
            </a:endParaRPr>
          </a:p>
          <a:p>
            <a:pPr marL="171450" indent="-171450">
              <a:buFont typeface="Arial" panose="020B0604020202020204" pitchFamily="34" charset="0"/>
              <a:buChar char="•"/>
            </a:pPr>
            <a:r>
              <a:rPr lang="fi-FI" sz="1050" dirty="0">
                <a:solidFill>
                  <a:schemeClr val="bg1"/>
                </a:solidFill>
              </a:rPr>
              <a:t>Lajin terve ja kestävä talous</a:t>
            </a:r>
          </a:p>
          <a:p>
            <a:pPr marL="171450" indent="-171450">
              <a:buFont typeface="Arial" panose="020B0604020202020204" pitchFamily="34" charset="0"/>
              <a:buChar char="•"/>
            </a:pPr>
            <a:r>
              <a:rPr lang="fi-FI" sz="1050" dirty="0">
                <a:solidFill>
                  <a:schemeClr val="bg1"/>
                </a:solidFill>
              </a:rPr>
              <a:t>Lajissa käytettävissä olevat talousresurssit lisääntyvät  (liitossa ja seuroissa)</a:t>
            </a:r>
            <a:endParaRPr lang="fi-FI" sz="900" dirty="0">
              <a:solidFill>
                <a:schemeClr val="bg1"/>
              </a:solidFill>
            </a:endParaRPr>
          </a:p>
          <a:p>
            <a:pPr>
              <a:defRPr/>
            </a:pPr>
            <a:endParaRPr lang="fi-FI" sz="1015" b="1" dirty="0">
              <a:solidFill>
                <a:prstClr val="white"/>
              </a:solidFill>
              <a:cs typeface="Arial" pitchFamily="34" charset="0"/>
            </a:endParaRPr>
          </a:p>
        </p:txBody>
      </p:sp>
      <p:sp>
        <p:nvSpPr>
          <p:cNvPr id="22" name="Rectangle 17"/>
          <p:cNvSpPr>
            <a:spLocks noChangeArrowheads="1"/>
          </p:cNvSpPr>
          <p:nvPr/>
        </p:nvSpPr>
        <p:spPr bwMode="auto">
          <a:xfrm>
            <a:off x="1907704" y="4582744"/>
            <a:ext cx="2551073" cy="1592748"/>
          </a:xfrm>
          <a:prstGeom prst="rect">
            <a:avLst/>
          </a:prstGeom>
          <a:solidFill>
            <a:srgbClr val="0070C0"/>
          </a:solidFill>
          <a:ln w="3175">
            <a:noFill/>
            <a:miter lim="800000"/>
            <a:headEnd/>
            <a:tailEnd/>
          </a:ln>
          <a:effectLst/>
        </p:spPr>
        <p:txBody>
          <a:bodyPr lIns="85756" tIns="44592" rIns="85756" bIns="44592"/>
          <a:lstStyle/>
          <a:p>
            <a:pPr marL="152404" indent="-152404">
              <a:defRPr/>
            </a:pPr>
            <a:r>
              <a:rPr lang="fi-FI" sz="1200" b="1" dirty="0" smtClean="0">
                <a:solidFill>
                  <a:srgbClr val="FFFFFF"/>
                </a:solidFill>
                <a:cs typeface="Arial" pitchFamily="34" charset="0"/>
              </a:rPr>
              <a:t>OLOSUHTEET</a:t>
            </a:r>
          </a:p>
          <a:p>
            <a:pPr marL="171450" indent="-171450">
              <a:buFont typeface="Arial" panose="020B0604020202020204" pitchFamily="34" charset="0"/>
              <a:buChar char="•"/>
            </a:pPr>
            <a:r>
              <a:rPr lang="fi-FI" sz="1100" dirty="0">
                <a:solidFill>
                  <a:schemeClr val="bg1"/>
                </a:solidFill>
              </a:rPr>
              <a:t>Suomessa on kattava, toimiva, kehittyvä ja turvallinen </a:t>
            </a:r>
            <a:r>
              <a:rPr lang="fi-FI" sz="1100" dirty="0" smtClean="0">
                <a:solidFill>
                  <a:schemeClr val="bg1"/>
                </a:solidFill>
              </a:rPr>
              <a:t>olosuhdeverkosto</a:t>
            </a:r>
          </a:p>
          <a:p>
            <a:pPr marL="171450" indent="-171450">
              <a:buFont typeface="Arial" panose="020B0604020202020204" pitchFamily="34" charset="0"/>
              <a:buChar char="•"/>
            </a:pPr>
            <a:r>
              <a:rPr lang="fi-FI" sz="1100" dirty="0" smtClean="0">
                <a:solidFill>
                  <a:schemeClr val="bg1"/>
                </a:solidFill>
              </a:rPr>
              <a:t>Olosuhdeverkosto </a:t>
            </a:r>
            <a:r>
              <a:rPr lang="fi-FI" sz="1100" dirty="0">
                <a:solidFill>
                  <a:schemeClr val="bg1"/>
                </a:solidFill>
              </a:rPr>
              <a:t>mahdollistaa ampumahiihdon helpon aloittamisen ja laadukkaan </a:t>
            </a:r>
            <a:r>
              <a:rPr lang="fi-FI" sz="1100" dirty="0" smtClean="0">
                <a:solidFill>
                  <a:schemeClr val="bg1"/>
                </a:solidFill>
              </a:rPr>
              <a:t>valmentautumisen</a:t>
            </a:r>
          </a:p>
          <a:p>
            <a:pPr marL="171450" indent="-171450">
              <a:buFont typeface="Arial" panose="020B0604020202020204" pitchFamily="34" charset="0"/>
              <a:buChar char="•"/>
            </a:pPr>
            <a:endParaRPr lang="fi-FI" sz="1100" dirty="0">
              <a:solidFill>
                <a:schemeClr val="bg1"/>
              </a:solidFill>
            </a:endParaRPr>
          </a:p>
          <a:p>
            <a:pPr marL="152404" indent="-152404">
              <a:defRPr/>
            </a:pPr>
            <a:endParaRPr lang="fi-FI" sz="1015" b="1" dirty="0">
              <a:solidFill>
                <a:srgbClr val="FFFFFF"/>
              </a:solidFill>
              <a:cs typeface="Arial" pitchFamily="34" charset="0"/>
            </a:endParaRPr>
          </a:p>
          <a:p>
            <a:pPr marL="158265" indent="-158265">
              <a:buFontTx/>
              <a:buChar char="-"/>
              <a:defRPr/>
            </a:pPr>
            <a:endParaRPr lang="fi-FI" sz="923" b="1" dirty="0">
              <a:solidFill>
                <a:srgbClr val="FFFFFF"/>
              </a:solidFill>
              <a:latin typeface="Arial (Body)"/>
            </a:endParaRPr>
          </a:p>
        </p:txBody>
      </p:sp>
      <p:sp>
        <p:nvSpPr>
          <p:cNvPr id="21" name="Rectangle 17"/>
          <p:cNvSpPr>
            <a:spLocks noChangeArrowheads="1"/>
          </p:cNvSpPr>
          <p:nvPr/>
        </p:nvSpPr>
        <p:spPr bwMode="auto">
          <a:xfrm>
            <a:off x="531190" y="6165304"/>
            <a:ext cx="8073974" cy="476592"/>
          </a:xfrm>
          <a:prstGeom prst="rect">
            <a:avLst/>
          </a:prstGeom>
          <a:solidFill>
            <a:srgbClr val="18AAD9"/>
          </a:solidFill>
          <a:ln w="3175">
            <a:noFill/>
            <a:miter lim="800000"/>
            <a:headEnd/>
            <a:tailEnd/>
          </a:ln>
          <a:effectLst/>
        </p:spPr>
        <p:txBody>
          <a:bodyPr wrap="square" lIns="75152" tIns="39078" rIns="75152" bIns="39078">
            <a:spAutoFit/>
          </a:bodyPr>
          <a:lstStyle/>
          <a:p>
            <a:pPr>
              <a:defRPr/>
            </a:pPr>
            <a:r>
              <a:rPr lang="fi-FI" sz="1292" dirty="0">
                <a:solidFill>
                  <a:prstClr val="white"/>
                </a:solidFill>
                <a:cs typeface="Arial" pitchFamily="34" charset="0"/>
              </a:rPr>
              <a:t>	Olemme yhteisö (perhe), jolla on selkeä yhteinen suunta ja halu kehittyä. </a:t>
            </a:r>
          </a:p>
          <a:p>
            <a:pPr>
              <a:defRPr/>
            </a:pPr>
            <a:r>
              <a:rPr lang="fi-FI" sz="1292" dirty="0">
                <a:solidFill>
                  <a:prstClr val="white"/>
                </a:solidFill>
                <a:cs typeface="Arial" pitchFamily="34" charset="0"/>
              </a:rPr>
              <a:t>	Vuorovaikutuksemme on avointa ja teemme yhdessä toisiamme kunnioittaen</a:t>
            </a:r>
          </a:p>
        </p:txBody>
      </p:sp>
      <p:sp>
        <p:nvSpPr>
          <p:cNvPr id="3" name="Dian numeron paikkamerkki 2"/>
          <p:cNvSpPr>
            <a:spLocks noGrp="1"/>
          </p:cNvSpPr>
          <p:nvPr>
            <p:ph type="sldNum" sz="quarter" idx="12"/>
          </p:nvPr>
        </p:nvSpPr>
        <p:spPr/>
        <p:txBody>
          <a:bodyPr/>
          <a:lstStyle/>
          <a:p>
            <a:pPr>
              <a:defRPr/>
            </a:pPr>
            <a:fld id="{2E754538-CF4C-4062-9EB4-30861DCFF9AF}" type="slidenum">
              <a:rPr lang="fi-FI" altLang="fi-FI"/>
              <a:pPr>
                <a:defRPr/>
              </a:pPr>
              <a:t>8</a:t>
            </a:fld>
            <a:endParaRPr lang="fi-FI" altLang="fi-FI"/>
          </a:p>
        </p:txBody>
      </p:sp>
    </p:spTree>
    <p:extLst>
      <p:ext uri="{BB962C8B-B14F-4D97-AF65-F5344CB8AC3E}">
        <p14:creationId xmlns:p14="http://schemas.microsoft.com/office/powerpoint/2010/main" val="93199680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uorakulmio 48"/>
          <p:cNvSpPr/>
          <p:nvPr/>
        </p:nvSpPr>
        <p:spPr>
          <a:xfrm>
            <a:off x="3995936" y="0"/>
            <a:ext cx="5148064" cy="6885384"/>
          </a:xfrm>
          <a:prstGeom prst="rect">
            <a:avLst/>
          </a:prstGeom>
          <a:gradFill flip="none" rotWithShape="1">
            <a:gsLst>
              <a:gs pos="34000">
                <a:srgbClr val="5ABBDF"/>
              </a:gs>
              <a:gs pos="88000">
                <a:srgbClr val="FFFFFF"/>
              </a:gs>
            </a:gsLst>
            <a:lin ang="1116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 name="Kuva 4" descr="Suomen_kartta_maakuntarajat.png"/>
          <p:cNvPicPr>
            <a:picLocks/>
          </p:cNvPicPr>
          <p:nvPr/>
        </p:nvPicPr>
        <p:blipFill>
          <a:blip r:embed="rId2">
            <a:extLst>
              <a:ext uri="{28A0092B-C50C-407E-A947-70E740481C1C}">
                <a14:useLocalDpi xmlns:a14="http://schemas.microsoft.com/office/drawing/2010/main" val="0"/>
              </a:ext>
            </a:extLst>
          </a:blip>
          <a:stretch>
            <a:fillRect/>
          </a:stretch>
        </p:blipFill>
        <p:spPr>
          <a:xfrm>
            <a:off x="4540304" y="-26754"/>
            <a:ext cx="4064144" cy="6984146"/>
          </a:xfrm>
          <a:prstGeom prst="rect">
            <a:avLst/>
          </a:prstGeom>
        </p:spPr>
      </p:pic>
      <p:sp>
        <p:nvSpPr>
          <p:cNvPr id="52" name="Tekstiruutu 51"/>
          <p:cNvSpPr txBox="1"/>
          <p:nvPr/>
        </p:nvSpPr>
        <p:spPr>
          <a:xfrm>
            <a:off x="6342098" y="3457406"/>
            <a:ext cx="678391" cy="461665"/>
          </a:xfrm>
          <a:prstGeom prst="rect">
            <a:avLst/>
          </a:prstGeom>
          <a:noFill/>
        </p:spPr>
        <p:txBody>
          <a:bodyPr wrap="none" rtlCol="0">
            <a:spAutoFit/>
          </a:bodyPr>
          <a:lstStyle/>
          <a:p>
            <a:pPr algn="ctr"/>
            <a:r>
              <a:rPr lang="fi-FI" sz="1200" dirty="0" smtClean="0"/>
              <a:t>Oulu</a:t>
            </a:r>
          </a:p>
          <a:p>
            <a:pPr algn="ctr"/>
            <a:r>
              <a:rPr lang="fi-FI" sz="1200" dirty="0" smtClean="0"/>
              <a:t> </a:t>
            </a:r>
            <a:r>
              <a:rPr lang="fi-FI" sz="1200" dirty="0"/>
              <a:t>Raahe</a:t>
            </a:r>
          </a:p>
        </p:txBody>
      </p:sp>
      <p:sp>
        <p:nvSpPr>
          <p:cNvPr id="53" name="Tekstiruutu 52"/>
          <p:cNvSpPr txBox="1"/>
          <p:nvPr/>
        </p:nvSpPr>
        <p:spPr>
          <a:xfrm>
            <a:off x="7266039" y="3573016"/>
            <a:ext cx="747821" cy="276999"/>
          </a:xfrm>
          <a:prstGeom prst="rect">
            <a:avLst/>
          </a:prstGeom>
          <a:noFill/>
        </p:spPr>
        <p:txBody>
          <a:bodyPr wrap="none" rtlCol="0">
            <a:spAutoFit/>
          </a:bodyPr>
          <a:lstStyle/>
          <a:p>
            <a:r>
              <a:rPr lang="fi-FI" sz="1200"/>
              <a:t>Vuokatti</a:t>
            </a:r>
          </a:p>
        </p:txBody>
      </p:sp>
      <p:sp>
        <p:nvSpPr>
          <p:cNvPr id="54" name="Ellipsi 53"/>
          <p:cNvSpPr/>
          <p:nvPr/>
        </p:nvSpPr>
        <p:spPr>
          <a:xfrm>
            <a:off x="6625388" y="3212976"/>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5" name="Ellipsi 54"/>
          <p:cNvSpPr/>
          <p:nvPr/>
        </p:nvSpPr>
        <p:spPr>
          <a:xfrm>
            <a:off x="6625388" y="2997522"/>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6" name="Ellipsi 55"/>
          <p:cNvSpPr/>
          <p:nvPr/>
        </p:nvSpPr>
        <p:spPr>
          <a:xfrm>
            <a:off x="7410055" y="3789610"/>
            <a:ext cx="216024" cy="216024"/>
          </a:xfrm>
          <a:prstGeom prst="ellipse">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7" name="Tekstiruutu 56"/>
          <p:cNvSpPr txBox="1"/>
          <p:nvPr/>
        </p:nvSpPr>
        <p:spPr>
          <a:xfrm>
            <a:off x="6537424" y="2304265"/>
            <a:ext cx="907621" cy="276999"/>
          </a:xfrm>
          <a:prstGeom prst="rect">
            <a:avLst/>
          </a:prstGeom>
          <a:noFill/>
        </p:spPr>
        <p:txBody>
          <a:bodyPr wrap="none" rtlCol="0">
            <a:spAutoFit/>
          </a:bodyPr>
          <a:lstStyle/>
          <a:p>
            <a:r>
              <a:rPr lang="fi-FI" sz="1200" dirty="0" smtClean="0"/>
              <a:t>Rovaniemi</a:t>
            </a:r>
            <a:endParaRPr lang="fi-FI" sz="1200" dirty="0"/>
          </a:p>
        </p:txBody>
      </p:sp>
      <p:sp>
        <p:nvSpPr>
          <p:cNvPr id="59" name="Ellipsi 58"/>
          <p:cNvSpPr/>
          <p:nvPr/>
        </p:nvSpPr>
        <p:spPr>
          <a:xfrm>
            <a:off x="6876256" y="2134528"/>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60" name="Tekstiruutu 59"/>
          <p:cNvSpPr txBox="1"/>
          <p:nvPr/>
        </p:nvSpPr>
        <p:spPr>
          <a:xfrm>
            <a:off x="6685872" y="1053306"/>
            <a:ext cx="903312" cy="646331"/>
          </a:xfrm>
          <a:prstGeom prst="rect">
            <a:avLst/>
          </a:prstGeom>
          <a:noFill/>
        </p:spPr>
        <p:txBody>
          <a:bodyPr wrap="none" rtlCol="0">
            <a:spAutoFit/>
          </a:bodyPr>
          <a:lstStyle/>
          <a:p>
            <a:r>
              <a:rPr lang="fi-FI" sz="1200" dirty="0"/>
              <a:t>Muonio</a:t>
            </a:r>
          </a:p>
          <a:p>
            <a:endParaRPr lang="fi-FI" sz="1200" dirty="0"/>
          </a:p>
          <a:p>
            <a:r>
              <a:rPr lang="fi-FI" sz="1200" dirty="0"/>
              <a:t>Sodankylä</a:t>
            </a:r>
          </a:p>
        </p:txBody>
      </p:sp>
      <p:sp>
        <p:nvSpPr>
          <p:cNvPr id="61" name="Tekstiruutu 60"/>
          <p:cNvSpPr txBox="1"/>
          <p:nvPr/>
        </p:nvSpPr>
        <p:spPr>
          <a:xfrm>
            <a:off x="7479552" y="4394418"/>
            <a:ext cx="903312" cy="461665"/>
          </a:xfrm>
          <a:prstGeom prst="rect">
            <a:avLst/>
          </a:prstGeom>
          <a:noFill/>
        </p:spPr>
        <p:txBody>
          <a:bodyPr wrap="none" rtlCol="0">
            <a:spAutoFit/>
          </a:bodyPr>
          <a:lstStyle/>
          <a:p>
            <a:r>
              <a:rPr lang="fi-FI" sz="1200" dirty="0"/>
              <a:t>Kontiolahti</a:t>
            </a:r>
          </a:p>
          <a:p>
            <a:r>
              <a:rPr lang="fi-FI" sz="1200" dirty="0"/>
              <a:t>Kuopio</a:t>
            </a:r>
          </a:p>
        </p:txBody>
      </p:sp>
      <p:sp>
        <p:nvSpPr>
          <p:cNvPr id="62" name="Tekstiruutu 61"/>
          <p:cNvSpPr txBox="1"/>
          <p:nvPr/>
        </p:nvSpPr>
        <p:spPr>
          <a:xfrm>
            <a:off x="7692820" y="5879794"/>
            <a:ext cx="1128835" cy="461665"/>
          </a:xfrm>
          <a:prstGeom prst="rect">
            <a:avLst/>
          </a:prstGeom>
          <a:noFill/>
        </p:spPr>
        <p:txBody>
          <a:bodyPr wrap="none" rtlCol="0">
            <a:spAutoFit/>
          </a:bodyPr>
          <a:lstStyle/>
          <a:p>
            <a:r>
              <a:rPr lang="fi-FI" sz="1200" dirty="0" smtClean="0"/>
              <a:t>Imatra</a:t>
            </a:r>
          </a:p>
          <a:p>
            <a:r>
              <a:rPr lang="fi-FI" sz="1200" dirty="0" smtClean="0"/>
              <a:t>Lappeenranta</a:t>
            </a:r>
            <a:endParaRPr lang="fi-FI" sz="1200" dirty="0"/>
          </a:p>
        </p:txBody>
      </p:sp>
      <p:sp>
        <p:nvSpPr>
          <p:cNvPr id="63" name="Tekstiruutu 62"/>
          <p:cNvSpPr txBox="1"/>
          <p:nvPr/>
        </p:nvSpPr>
        <p:spPr>
          <a:xfrm>
            <a:off x="5513395" y="4379444"/>
            <a:ext cx="809161" cy="276999"/>
          </a:xfrm>
          <a:prstGeom prst="rect">
            <a:avLst/>
          </a:prstGeom>
          <a:noFill/>
        </p:spPr>
        <p:txBody>
          <a:bodyPr wrap="none" rtlCol="0">
            <a:spAutoFit/>
          </a:bodyPr>
          <a:lstStyle/>
          <a:p>
            <a:r>
              <a:rPr lang="fi-FI" sz="1200" dirty="0"/>
              <a:t>Seinäjoki</a:t>
            </a:r>
          </a:p>
        </p:txBody>
      </p:sp>
      <p:sp>
        <p:nvSpPr>
          <p:cNvPr id="65" name="Tekstiruutu 64"/>
          <p:cNvSpPr txBox="1"/>
          <p:nvPr/>
        </p:nvSpPr>
        <p:spPr>
          <a:xfrm>
            <a:off x="5886108" y="4840052"/>
            <a:ext cx="851690" cy="276999"/>
          </a:xfrm>
          <a:prstGeom prst="rect">
            <a:avLst/>
          </a:prstGeom>
          <a:noFill/>
        </p:spPr>
        <p:txBody>
          <a:bodyPr wrap="none" rtlCol="0">
            <a:spAutoFit/>
          </a:bodyPr>
          <a:lstStyle/>
          <a:p>
            <a:r>
              <a:rPr lang="fi-FI" sz="1200"/>
              <a:t>Jyväskylä</a:t>
            </a:r>
          </a:p>
        </p:txBody>
      </p:sp>
      <p:sp>
        <p:nvSpPr>
          <p:cNvPr id="66" name="Tekstiruutu 65"/>
          <p:cNvSpPr txBox="1"/>
          <p:nvPr/>
        </p:nvSpPr>
        <p:spPr>
          <a:xfrm>
            <a:off x="5660820" y="5189456"/>
            <a:ext cx="783388" cy="276999"/>
          </a:xfrm>
          <a:prstGeom prst="rect">
            <a:avLst/>
          </a:prstGeom>
          <a:noFill/>
        </p:spPr>
        <p:txBody>
          <a:bodyPr wrap="none" rtlCol="0">
            <a:spAutoFit/>
          </a:bodyPr>
          <a:lstStyle/>
          <a:p>
            <a:r>
              <a:rPr lang="fi-FI" sz="1200" dirty="0"/>
              <a:t>Tampere</a:t>
            </a:r>
          </a:p>
        </p:txBody>
      </p:sp>
      <p:sp>
        <p:nvSpPr>
          <p:cNvPr id="69" name="Tekstiruutu 68"/>
          <p:cNvSpPr txBox="1"/>
          <p:nvPr/>
        </p:nvSpPr>
        <p:spPr>
          <a:xfrm>
            <a:off x="6224619" y="5608268"/>
            <a:ext cx="518366" cy="276999"/>
          </a:xfrm>
          <a:prstGeom prst="rect">
            <a:avLst/>
          </a:prstGeom>
          <a:noFill/>
        </p:spPr>
        <p:txBody>
          <a:bodyPr wrap="none" rtlCol="0">
            <a:spAutoFit/>
          </a:bodyPr>
          <a:lstStyle/>
          <a:p>
            <a:r>
              <a:rPr lang="fi-FI" sz="1200" dirty="0"/>
              <a:t>Lahti</a:t>
            </a:r>
          </a:p>
        </p:txBody>
      </p:sp>
      <p:sp>
        <p:nvSpPr>
          <p:cNvPr id="70" name="Tekstiruutu 69"/>
          <p:cNvSpPr txBox="1"/>
          <p:nvPr/>
        </p:nvSpPr>
        <p:spPr>
          <a:xfrm>
            <a:off x="5674799" y="6057862"/>
            <a:ext cx="1091465" cy="276999"/>
          </a:xfrm>
          <a:prstGeom prst="rect">
            <a:avLst/>
          </a:prstGeom>
          <a:noFill/>
        </p:spPr>
        <p:txBody>
          <a:bodyPr wrap="none" rtlCol="0">
            <a:spAutoFit/>
          </a:bodyPr>
          <a:lstStyle/>
          <a:p>
            <a:r>
              <a:rPr lang="fi-FI" sz="1200" dirty="0"/>
              <a:t>Hämeenlinna</a:t>
            </a:r>
          </a:p>
        </p:txBody>
      </p:sp>
      <p:sp>
        <p:nvSpPr>
          <p:cNvPr id="71" name="Tekstiruutu 70"/>
          <p:cNvSpPr txBox="1"/>
          <p:nvPr/>
        </p:nvSpPr>
        <p:spPr>
          <a:xfrm>
            <a:off x="5205548" y="5517802"/>
            <a:ext cx="774972" cy="461665"/>
          </a:xfrm>
          <a:prstGeom prst="rect">
            <a:avLst/>
          </a:prstGeom>
          <a:noFill/>
        </p:spPr>
        <p:txBody>
          <a:bodyPr wrap="none" rtlCol="0">
            <a:spAutoFit/>
          </a:bodyPr>
          <a:lstStyle/>
          <a:p>
            <a:r>
              <a:rPr lang="fi-FI" sz="1200"/>
              <a:t>Lounais-</a:t>
            </a:r>
          </a:p>
          <a:p>
            <a:r>
              <a:rPr lang="fi-FI" sz="1200"/>
              <a:t>Suomi</a:t>
            </a:r>
          </a:p>
        </p:txBody>
      </p:sp>
      <p:sp>
        <p:nvSpPr>
          <p:cNvPr id="72" name="Tekstiruutu 71"/>
          <p:cNvSpPr txBox="1"/>
          <p:nvPr/>
        </p:nvSpPr>
        <p:spPr>
          <a:xfrm>
            <a:off x="6357438" y="6568575"/>
            <a:ext cx="817652" cy="276999"/>
          </a:xfrm>
          <a:prstGeom prst="rect">
            <a:avLst/>
          </a:prstGeom>
          <a:noFill/>
        </p:spPr>
        <p:txBody>
          <a:bodyPr wrap="none" rtlCol="0">
            <a:spAutoFit/>
          </a:bodyPr>
          <a:lstStyle/>
          <a:p>
            <a:r>
              <a:rPr lang="fi-FI" sz="1200" dirty="0" err="1"/>
              <a:t>PK-seutu</a:t>
            </a:r>
            <a:endParaRPr lang="fi-FI" sz="1200" dirty="0"/>
          </a:p>
        </p:txBody>
      </p:sp>
      <p:sp>
        <p:nvSpPr>
          <p:cNvPr id="73" name="Ellipsi 72"/>
          <p:cNvSpPr/>
          <p:nvPr/>
        </p:nvSpPr>
        <p:spPr>
          <a:xfrm>
            <a:off x="5709604" y="4642673"/>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4" name="Ellipsi 73"/>
          <p:cNvSpPr/>
          <p:nvPr/>
        </p:nvSpPr>
        <p:spPr>
          <a:xfrm>
            <a:off x="6665790" y="4880763"/>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5" name="Ellipsi 74"/>
          <p:cNvSpPr/>
          <p:nvPr/>
        </p:nvSpPr>
        <p:spPr>
          <a:xfrm>
            <a:off x="7664481" y="5179828"/>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rgbClr val="800000"/>
              </a:solidFill>
            </a:endParaRPr>
          </a:p>
        </p:txBody>
      </p:sp>
      <p:sp>
        <p:nvSpPr>
          <p:cNvPr id="76" name="Ellipsi 75"/>
          <p:cNvSpPr/>
          <p:nvPr/>
        </p:nvSpPr>
        <p:spPr>
          <a:xfrm>
            <a:off x="7401792" y="5943222"/>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7" name="Ellipsi 76"/>
          <p:cNvSpPr/>
          <p:nvPr/>
        </p:nvSpPr>
        <p:spPr>
          <a:xfrm>
            <a:off x="6069644" y="5879794"/>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8" name="Ellipsi 77"/>
          <p:cNvSpPr/>
          <p:nvPr/>
        </p:nvSpPr>
        <p:spPr>
          <a:xfrm>
            <a:off x="5421572" y="5949850"/>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9" name="Ellipsi 78"/>
          <p:cNvSpPr/>
          <p:nvPr/>
        </p:nvSpPr>
        <p:spPr>
          <a:xfrm>
            <a:off x="6577860" y="5835210"/>
            <a:ext cx="216024" cy="216024"/>
          </a:xfrm>
          <a:prstGeom prst="ellipse">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1" name="Ellipsi 80"/>
          <p:cNvSpPr/>
          <p:nvPr/>
        </p:nvSpPr>
        <p:spPr>
          <a:xfrm>
            <a:off x="5925628" y="4653706"/>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2" name="Ellipsi 81"/>
          <p:cNvSpPr/>
          <p:nvPr/>
        </p:nvSpPr>
        <p:spPr>
          <a:xfrm>
            <a:off x="6773802" y="5632610"/>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3" name="Ellipsi 82"/>
          <p:cNvSpPr/>
          <p:nvPr/>
        </p:nvSpPr>
        <p:spPr>
          <a:xfrm>
            <a:off x="6017718" y="5415314"/>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4" name="Ellipsi 83"/>
          <p:cNvSpPr/>
          <p:nvPr/>
        </p:nvSpPr>
        <p:spPr>
          <a:xfrm>
            <a:off x="6469848" y="1269330"/>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5" name="Ellipsi 84"/>
          <p:cNvSpPr/>
          <p:nvPr/>
        </p:nvSpPr>
        <p:spPr>
          <a:xfrm>
            <a:off x="6973904" y="1701378"/>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6" name="Ellipsi 85"/>
          <p:cNvSpPr/>
          <p:nvPr/>
        </p:nvSpPr>
        <p:spPr>
          <a:xfrm>
            <a:off x="6446883" y="6369746"/>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8" name="Tekstiruutu 87"/>
          <p:cNvSpPr txBox="1"/>
          <p:nvPr/>
        </p:nvSpPr>
        <p:spPr>
          <a:xfrm>
            <a:off x="7056728" y="5291400"/>
            <a:ext cx="652743" cy="276999"/>
          </a:xfrm>
          <a:prstGeom prst="rect">
            <a:avLst/>
          </a:prstGeom>
          <a:noFill/>
        </p:spPr>
        <p:txBody>
          <a:bodyPr wrap="none" rtlCol="0">
            <a:spAutoFit/>
          </a:bodyPr>
          <a:lstStyle/>
          <a:p>
            <a:r>
              <a:rPr lang="fi-FI" sz="1200" dirty="0" smtClean="0"/>
              <a:t>Mikkeli</a:t>
            </a:r>
            <a:endParaRPr lang="fi-FI" sz="1200" dirty="0"/>
          </a:p>
        </p:txBody>
      </p:sp>
      <p:sp>
        <p:nvSpPr>
          <p:cNvPr id="89" name="Ellipsi 88"/>
          <p:cNvSpPr/>
          <p:nvPr/>
        </p:nvSpPr>
        <p:spPr>
          <a:xfrm>
            <a:off x="6204924" y="3807246"/>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90" name="Ellipsi 89"/>
          <p:cNvSpPr/>
          <p:nvPr/>
        </p:nvSpPr>
        <p:spPr>
          <a:xfrm>
            <a:off x="7305775" y="4759410"/>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48" name="Ellipsi 47"/>
          <p:cNvSpPr/>
          <p:nvPr/>
        </p:nvSpPr>
        <p:spPr>
          <a:xfrm>
            <a:off x="7976900" y="4830907"/>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rgbClr val="800000"/>
              </a:solidFill>
            </a:endParaRPr>
          </a:p>
        </p:txBody>
      </p:sp>
      <p:sp>
        <p:nvSpPr>
          <p:cNvPr id="2" name="Otsikko 1"/>
          <p:cNvSpPr>
            <a:spLocks noGrp="1"/>
          </p:cNvSpPr>
          <p:nvPr>
            <p:ph type="title"/>
          </p:nvPr>
        </p:nvSpPr>
        <p:spPr>
          <a:xfrm>
            <a:off x="426740" y="221875"/>
            <a:ext cx="6017468" cy="1406925"/>
          </a:xfrm>
        </p:spPr>
        <p:txBody>
          <a:bodyPr/>
          <a:lstStyle/>
          <a:p>
            <a:pPr marL="71805" algn="l">
              <a:spcBef>
                <a:spcPts val="0"/>
              </a:spcBef>
            </a:pPr>
            <a:r>
              <a:rPr lang="fi-FI" sz="2800" dirty="0">
                <a:solidFill>
                  <a:srgbClr val="005FA0"/>
                </a:solidFill>
                <a:sym typeface="Wingdings" panose="05000000000000000000" pitchFamily="2" charset="2"/>
              </a:rPr>
              <a:t>Tavoitteena toimiva kokonaisuus vuoteen 2020 mennessä</a:t>
            </a:r>
          </a:p>
        </p:txBody>
      </p:sp>
      <p:sp>
        <p:nvSpPr>
          <p:cNvPr id="4" name="Dian numeron paikkamerkki 3"/>
          <p:cNvSpPr>
            <a:spLocks noGrp="1"/>
          </p:cNvSpPr>
          <p:nvPr>
            <p:ph type="sldNum" sz="quarter" idx="12"/>
          </p:nvPr>
        </p:nvSpPr>
        <p:spPr/>
        <p:txBody>
          <a:bodyPr/>
          <a:lstStyle/>
          <a:p>
            <a:pPr>
              <a:defRPr/>
            </a:pPr>
            <a:fld id="{2E754538-CF4C-4062-9EB4-30861DCFF9AF}" type="slidenum">
              <a:rPr lang="fi-FI" altLang="fi-FI"/>
              <a:pPr>
                <a:defRPr/>
              </a:pPr>
              <a:t>9</a:t>
            </a:fld>
            <a:endParaRPr lang="fi-FI" altLang="fi-FI"/>
          </a:p>
        </p:txBody>
      </p:sp>
      <p:sp>
        <p:nvSpPr>
          <p:cNvPr id="46" name="Ellipsi 45"/>
          <p:cNvSpPr/>
          <p:nvPr/>
        </p:nvSpPr>
        <p:spPr>
          <a:xfrm>
            <a:off x="6832527" y="5803453"/>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rgbClr val="800000"/>
              </a:solidFill>
            </a:endParaRPr>
          </a:p>
        </p:txBody>
      </p:sp>
      <p:sp>
        <p:nvSpPr>
          <p:cNvPr id="80" name="Ellipsi 79"/>
          <p:cNvSpPr/>
          <p:nvPr/>
        </p:nvSpPr>
        <p:spPr>
          <a:xfrm>
            <a:off x="7883918" y="4833726"/>
            <a:ext cx="216024" cy="216024"/>
          </a:xfrm>
          <a:prstGeom prst="ellipse">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8" name="Ellipsi 57"/>
          <p:cNvSpPr/>
          <p:nvPr/>
        </p:nvSpPr>
        <p:spPr>
          <a:xfrm>
            <a:off x="6766264" y="2133426"/>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0" name="Ellipsi 49"/>
          <p:cNvSpPr/>
          <p:nvPr/>
        </p:nvSpPr>
        <p:spPr>
          <a:xfrm>
            <a:off x="7410055" y="5499990"/>
            <a:ext cx="216024" cy="216024"/>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7" name="Ellipsi 86"/>
          <p:cNvSpPr/>
          <p:nvPr/>
        </p:nvSpPr>
        <p:spPr>
          <a:xfrm>
            <a:off x="7293780" y="5517802"/>
            <a:ext cx="216024" cy="216024"/>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1" name="Sisällön paikkamerkki 2"/>
          <p:cNvSpPr>
            <a:spLocks noGrp="1"/>
          </p:cNvSpPr>
          <p:nvPr>
            <p:ph idx="1"/>
          </p:nvPr>
        </p:nvSpPr>
        <p:spPr>
          <a:xfrm>
            <a:off x="927734" y="1789101"/>
            <a:ext cx="3068202" cy="4952267"/>
          </a:xfrm>
        </p:spPr>
        <p:txBody>
          <a:bodyPr>
            <a:normAutofit fontScale="92500" lnSpcReduction="10000"/>
          </a:bodyPr>
          <a:lstStyle/>
          <a:p>
            <a:pPr marL="3175" indent="0">
              <a:lnSpc>
                <a:spcPct val="110000"/>
              </a:lnSpc>
              <a:spcBef>
                <a:spcPts val="0"/>
              </a:spcBef>
              <a:buNone/>
            </a:pPr>
            <a:r>
              <a:rPr lang="fi-FI" sz="1400" b="1" dirty="0">
                <a:solidFill>
                  <a:schemeClr val="accent2">
                    <a:lumMod val="75000"/>
                  </a:schemeClr>
                </a:solidFill>
              </a:rPr>
              <a:t>KV –kilpailukeskus (2 kpl)</a:t>
            </a:r>
          </a:p>
          <a:p>
            <a:pPr marL="3175" lvl="1" indent="0">
              <a:lnSpc>
                <a:spcPct val="110000"/>
              </a:lnSpc>
              <a:spcBef>
                <a:spcPts val="0"/>
              </a:spcBef>
              <a:buNone/>
            </a:pPr>
            <a:r>
              <a:rPr lang="fi-FI" sz="1300" dirty="0"/>
              <a:t>• Yleisön tavoitettavissa</a:t>
            </a:r>
          </a:p>
          <a:p>
            <a:pPr marL="3175" lvl="1" indent="0">
              <a:lnSpc>
                <a:spcPct val="110000"/>
              </a:lnSpc>
              <a:spcBef>
                <a:spcPts val="0"/>
              </a:spcBef>
              <a:buNone/>
            </a:pPr>
            <a:r>
              <a:rPr lang="fi-FI" sz="1300" dirty="0"/>
              <a:t>• Majoituksen riittävyys</a:t>
            </a:r>
          </a:p>
          <a:p>
            <a:pPr marL="3175" lvl="1" indent="0">
              <a:lnSpc>
                <a:spcPct val="110000"/>
              </a:lnSpc>
              <a:spcBef>
                <a:spcPts val="0"/>
              </a:spcBef>
              <a:buNone/>
            </a:pPr>
            <a:r>
              <a:rPr lang="fi-FI" sz="1300" dirty="0"/>
              <a:t>• Kokonaisuus (MM/IBU)2</a:t>
            </a:r>
          </a:p>
          <a:p>
            <a:pPr marL="3175" lvl="1" indent="0">
              <a:lnSpc>
                <a:spcPct val="110000"/>
              </a:lnSpc>
              <a:spcBef>
                <a:spcPts val="0"/>
              </a:spcBef>
              <a:buNone/>
            </a:pPr>
            <a:r>
              <a:rPr lang="fi-FI" sz="1300" dirty="0"/>
              <a:t>• Harjoitusrata</a:t>
            </a:r>
          </a:p>
          <a:p>
            <a:pPr marL="3175" lvl="1" indent="0">
              <a:lnSpc>
                <a:spcPct val="110000"/>
              </a:lnSpc>
              <a:spcBef>
                <a:spcPts val="0"/>
              </a:spcBef>
              <a:buNone/>
            </a:pPr>
            <a:r>
              <a:rPr lang="fi-FI" sz="1300" dirty="0" err="1"/>
              <a:t>• Kv</a:t>
            </a:r>
            <a:r>
              <a:rPr lang="fi-FI" sz="1300" dirty="0"/>
              <a:t> –liikenneyhteydet</a:t>
            </a:r>
          </a:p>
          <a:p>
            <a:pPr marL="3175" lvl="1" indent="0">
              <a:lnSpc>
                <a:spcPct val="110000"/>
              </a:lnSpc>
              <a:spcBef>
                <a:spcPts val="0"/>
              </a:spcBef>
              <a:buNone/>
            </a:pPr>
            <a:endParaRPr lang="fi-FI" sz="1200" dirty="0"/>
          </a:p>
          <a:p>
            <a:pPr marL="3175" indent="0">
              <a:lnSpc>
                <a:spcPct val="110000"/>
              </a:lnSpc>
              <a:spcBef>
                <a:spcPts val="0"/>
              </a:spcBef>
              <a:buNone/>
            </a:pPr>
            <a:r>
              <a:rPr lang="fi-FI" sz="1400" b="1" dirty="0"/>
              <a:t>Alueellinen keskus (8 – ..)</a:t>
            </a:r>
          </a:p>
          <a:p>
            <a:pPr marL="3175" lvl="1" indent="0">
              <a:lnSpc>
                <a:spcPct val="110000"/>
              </a:lnSpc>
              <a:spcBef>
                <a:spcPts val="0"/>
              </a:spcBef>
              <a:buNone/>
            </a:pPr>
            <a:r>
              <a:rPr lang="fi-FI" sz="1300" dirty="0"/>
              <a:t>• SM-kisataso</a:t>
            </a:r>
          </a:p>
          <a:p>
            <a:pPr marL="3175" lvl="1" indent="0">
              <a:lnSpc>
                <a:spcPct val="110000"/>
              </a:lnSpc>
              <a:spcBef>
                <a:spcPts val="0"/>
              </a:spcBef>
              <a:buNone/>
            </a:pPr>
            <a:r>
              <a:rPr lang="fi-FI" sz="1300" dirty="0"/>
              <a:t>• Rullaradat</a:t>
            </a:r>
          </a:p>
          <a:p>
            <a:pPr marL="3175" lvl="1" indent="0">
              <a:lnSpc>
                <a:spcPct val="110000"/>
              </a:lnSpc>
              <a:spcBef>
                <a:spcPts val="0"/>
              </a:spcBef>
              <a:buNone/>
            </a:pPr>
            <a:r>
              <a:rPr lang="fi-FI" sz="1300" dirty="0"/>
              <a:t>• Lumetusjärjestelmä</a:t>
            </a:r>
          </a:p>
          <a:p>
            <a:pPr marL="3175" lvl="1" indent="0">
              <a:lnSpc>
                <a:spcPct val="110000"/>
              </a:lnSpc>
              <a:spcBef>
                <a:spcPts val="0"/>
              </a:spcBef>
              <a:buNone/>
            </a:pPr>
            <a:r>
              <a:rPr lang="fi-FI" sz="1300" dirty="0"/>
              <a:t>• Akatemiat, lukiot, yliopistot, </a:t>
            </a:r>
            <a:r>
              <a:rPr lang="fi-FI" sz="1300" dirty="0" err="1"/>
              <a:t>vast</a:t>
            </a:r>
            <a:endParaRPr lang="fi-FI" sz="1300" dirty="0"/>
          </a:p>
          <a:p>
            <a:pPr marL="3175" lvl="1" indent="0">
              <a:lnSpc>
                <a:spcPct val="110000"/>
              </a:lnSpc>
              <a:spcBef>
                <a:spcPts val="0"/>
              </a:spcBef>
              <a:buNone/>
            </a:pPr>
            <a:endParaRPr lang="fi-FI" sz="1200" dirty="0"/>
          </a:p>
          <a:p>
            <a:pPr marL="3175" indent="0">
              <a:lnSpc>
                <a:spcPct val="110000"/>
              </a:lnSpc>
              <a:spcBef>
                <a:spcPts val="0"/>
              </a:spcBef>
              <a:buNone/>
            </a:pPr>
            <a:r>
              <a:rPr lang="fi-FI" sz="1400" b="1" dirty="0" err="1">
                <a:solidFill>
                  <a:schemeClr val="accent1">
                    <a:lumMod val="50000"/>
                  </a:schemeClr>
                </a:solidFill>
              </a:rPr>
              <a:t>Kv-</a:t>
            </a:r>
            <a:r>
              <a:rPr lang="fi-FI" sz="1400" b="1" dirty="0">
                <a:solidFill>
                  <a:schemeClr val="accent1">
                    <a:lumMod val="50000"/>
                  </a:schemeClr>
                </a:solidFill>
              </a:rPr>
              <a:t> ja kansallinen harjoitus- </a:t>
            </a:r>
          </a:p>
          <a:p>
            <a:pPr marL="3175" indent="0">
              <a:lnSpc>
                <a:spcPct val="110000"/>
              </a:lnSpc>
              <a:spcBef>
                <a:spcPts val="0"/>
              </a:spcBef>
              <a:buNone/>
            </a:pPr>
            <a:r>
              <a:rPr lang="fi-FI" sz="1400" b="1" dirty="0">
                <a:solidFill>
                  <a:schemeClr val="accent1">
                    <a:lumMod val="50000"/>
                  </a:schemeClr>
                </a:solidFill>
              </a:rPr>
              <a:t>ja valmennuskeskus</a:t>
            </a:r>
          </a:p>
          <a:p>
            <a:pPr marL="3175" lvl="1" indent="0">
              <a:lnSpc>
                <a:spcPct val="110000"/>
              </a:lnSpc>
              <a:spcBef>
                <a:spcPts val="0"/>
              </a:spcBef>
              <a:buNone/>
            </a:pPr>
            <a:r>
              <a:rPr lang="fi-FI" sz="1300" dirty="0"/>
              <a:t>• Osaaminen</a:t>
            </a:r>
          </a:p>
          <a:p>
            <a:pPr marL="3175" lvl="1" indent="0">
              <a:lnSpc>
                <a:spcPct val="110000"/>
              </a:lnSpc>
              <a:spcBef>
                <a:spcPts val="0"/>
              </a:spcBef>
              <a:buNone/>
            </a:pPr>
            <a:r>
              <a:rPr lang="fi-FI" sz="1300" dirty="0"/>
              <a:t>• Suorituspaikat</a:t>
            </a:r>
          </a:p>
          <a:p>
            <a:pPr marL="3175" lvl="1" indent="0">
              <a:lnSpc>
                <a:spcPct val="110000"/>
              </a:lnSpc>
              <a:spcBef>
                <a:spcPts val="0"/>
              </a:spcBef>
              <a:buNone/>
            </a:pPr>
            <a:r>
              <a:rPr lang="fi-FI" sz="1300" dirty="0"/>
              <a:t>• Tutkimus, </a:t>
            </a:r>
            <a:r>
              <a:rPr lang="fi-FI" sz="1300" dirty="0" err="1"/>
              <a:t>ym</a:t>
            </a:r>
            <a:endParaRPr lang="fi-FI" sz="1300" dirty="0"/>
          </a:p>
          <a:p>
            <a:pPr marL="3175" lvl="1" indent="0">
              <a:lnSpc>
                <a:spcPct val="110000"/>
              </a:lnSpc>
              <a:spcBef>
                <a:spcPts val="0"/>
              </a:spcBef>
            </a:pPr>
            <a:endParaRPr lang="fi-FI" sz="1200" dirty="0"/>
          </a:p>
          <a:p>
            <a:pPr marL="3175" indent="0">
              <a:lnSpc>
                <a:spcPct val="110000"/>
              </a:lnSpc>
              <a:spcBef>
                <a:spcPts val="0"/>
              </a:spcBef>
              <a:buNone/>
            </a:pPr>
            <a:r>
              <a:rPr lang="fi-FI" sz="1400" b="1" dirty="0">
                <a:solidFill>
                  <a:srgbClr val="800000"/>
                </a:solidFill>
              </a:rPr>
              <a:t>Urheilu- ja liikuntaopistot</a:t>
            </a:r>
          </a:p>
          <a:p>
            <a:pPr marL="3175" lvl="1" indent="0">
              <a:lnSpc>
                <a:spcPct val="110000"/>
              </a:lnSpc>
              <a:spcBef>
                <a:spcPts val="0"/>
              </a:spcBef>
              <a:buNone/>
            </a:pPr>
            <a:r>
              <a:rPr lang="fi-FI" sz="1300" dirty="0"/>
              <a:t>• Koulutus, urheiluakatemia, olosuhteet </a:t>
            </a:r>
          </a:p>
          <a:p>
            <a:pPr marL="3175" lvl="1" indent="0">
              <a:lnSpc>
                <a:spcPct val="110000"/>
              </a:lnSpc>
              <a:spcBef>
                <a:spcPts val="0"/>
              </a:spcBef>
              <a:buNone/>
            </a:pPr>
            <a:endParaRPr lang="fi-FI" sz="1200" dirty="0"/>
          </a:p>
          <a:p>
            <a:pPr marL="3175" indent="0">
              <a:lnSpc>
                <a:spcPct val="110000"/>
              </a:lnSpc>
              <a:spcBef>
                <a:spcPts val="0"/>
              </a:spcBef>
              <a:buNone/>
            </a:pPr>
            <a:r>
              <a:rPr lang="fi-FI" sz="1200" b="1" dirty="0"/>
              <a:t>Seurataso: Selvitettävä nykytila</a:t>
            </a:r>
          </a:p>
          <a:p>
            <a:pPr marL="3175" lvl="1" indent="0">
              <a:lnSpc>
                <a:spcPct val="110000"/>
              </a:lnSpc>
              <a:spcBef>
                <a:spcPts val="0"/>
              </a:spcBef>
              <a:buNone/>
            </a:pPr>
            <a:r>
              <a:rPr lang="fi-FI" sz="1200" dirty="0"/>
              <a:t>• Saavutettavuus (alle 40 min. ajomatka)</a:t>
            </a:r>
          </a:p>
          <a:p>
            <a:pPr marL="3175" lvl="1" indent="0">
              <a:lnSpc>
                <a:spcPct val="110000"/>
              </a:lnSpc>
              <a:spcBef>
                <a:spcPts val="0"/>
              </a:spcBef>
              <a:buNone/>
            </a:pPr>
            <a:r>
              <a:rPr lang="fi-FI" sz="1300" dirty="0"/>
              <a:t>• 5–15 ampumapaikkaa</a:t>
            </a:r>
          </a:p>
          <a:p>
            <a:pPr marL="3175" lvl="1" indent="0">
              <a:lnSpc>
                <a:spcPct val="110000"/>
              </a:lnSpc>
              <a:spcBef>
                <a:spcPts val="0"/>
              </a:spcBef>
              <a:buNone/>
            </a:pPr>
            <a:r>
              <a:rPr lang="fi-FI" sz="1300" dirty="0"/>
              <a:t>• Valaistus, sosiaalitilat, ladut kunnossa</a:t>
            </a:r>
          </a:p>
          <a:p>
            <a:pPr marL="3175" lvl="1" indent="0">
              <a:lnSpc>
                <a:spcPct val="110000"/>
              </a:lnSpc>
              <a:spcBef>
                <a:spcPts val="0"/>
              </a:spcBef>
              <a:buNone/>
            </a:pPr>
            <a:endParaRPr lang="fi-FI" sz="1015" dirty="0"/>
          </a:p>
        </p:txBody>
      </p:sp>
      <p:sp>
        <p:nvSpPr>
          <p:cNvPr id="91" name="Ellipsi 90"/>
          <p:cNvSpPr/>
          <p:nvPr/>
        </p:nvSpPr>
        <p:spPr>
          <a:xfrm>
            <a:off x="395536" y="1772816"/>
            <a:ext cx="432048" cy="432048"/>
          </a:xfrm>
          <a:prstGeom prst="ellipse">
            <a:avLst/>
          </a:prstGeom>
          <a:solidFill>
            <a:srgbClr val="26267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92" name="Ellipsi 91"/>
          <p:cNvSpPr/>
          <p:nvPr/>
        </p:nvSpPr>
        <p:spPr>
          <a:xfrm>
            <a:off x="395536" y="2996952"/>
            <a:ext cx="432048" cy="432048"/>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93" name="Ellipsi 92"/>
          <p:cNvSpPr/>
          <p:nvPr/>
        </p:nvSpPr>
        <p:spPr>
          <a:xfrm>
            <a:off x="395536" y="5229200"/>
            <a:ext cx="432048" cy="432048"/>
          </a:xfrm>
          <a:prstGeom prst="ellipse">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94" name="Ellipsi 93"/>
          <p:cNvSpPr/>
          <p:nvPr/>
        </p:nvSpPr>
        <p:spPr>
          <a:xfrm>
            <a:off x="395536" y="4149080"/>
            <a:ext cx="432048" cy="432048"/>
          </a:xfrm>
          <a:prstGeom prst="ellipse">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08859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letusrakenne">
  <a:themeElements>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letusrakenn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letusraken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letusraken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letusraken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letusraken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letusraken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letusrakenn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letusraken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letusraken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letusraken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letusraken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letusraken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4867</TotalTime>
  <Words>1797</Words>
  <Application>Microsoft Office PowerPoint</Application>
  <PresentationFormat>Näytössä katseltava diaesitys (4:3)</PresentationFormat>
  <Paragraphs>344</Paragraphs>
  <Slides>16</Slides>
  <Notes>4</Notes>
  <HiddenSlides>0</HiddenSlides>
  <MMClips>0</MMClips>
  <ScaleCrop>false</ScaleCrop>
  <HeadingPairs>
    <vt:vector size="6" baseType="variant">
      <vt:variant>
        <vt:lpstr>Käytetyt fontit</vt:lpstr>
      </vt:variant>
      <vt:variant>
        <vt:i4>7</vt:i4>
      </vt:variant>
      <vt:variant>
        <vt:lpstr>Teema</vt:lpstr>
      </vt:variant>
      <vt:variant>
        <vt:i4>1</vt:i4>
      </vt:variant>
      <vt:variant>
        <vt:lpstr>Dian otsikot</vt:lpstr>
      </vt:variant>
      <vt:variant>
        <vt:i4>16</vt:i4>
      </vt:variant>
    </vt:vector>
  </HeadingPairs>
  <TitlesOfParts>
    <vt:vector size="24" baseType="lpstr">
      <vt:lpstr>ＭＳ Ｐゴシック</vt:lpstr>
      <vt:lpstr>ＭＳ Ｐゴシック</vt:lpstr>
      <vt:lpstr>Arial</vt:lpstr>
      <vt:lpstr>Arial (Body)</vt:lpstr>
      <vt:lpstr>Calibri</vt:lpstr>
      <vt:lpstr>Times New Roman</vt:lpstr>
      <vt:lpstr>Wingdings</vt:lpstr>
      <vt:lpstr>Oletusrakenne</vt:lpstr>
      <vt:lpstr>Suomalaisen ampumahiihdon  strategia 2015–2020</vt:lpstr>
      <vt:lpstr>Miksi tarvitaan uusi strategia?</vt:lpstr>
      <vt:lpstr>PowerPoint-esitys</vt:lpstr>
      <vt:lpstr>Haastatteluissa ja kyselyssä esiin nousseet keskeiset vahvuudet ja kehittämistarpeet</vt:lpstr>
      <vt:lpstr>Suomalaisen ampumahiihdon arvot</vt:lpstr>
      <vt:lpstr>Tähtäimessämme  Visio 2020</vt:lpstr>
      <vt:lpstr>Näissä asioissa meidän on saatava osumia – keskeiset ratkaistavat kysymykset</vt:lpstr>
      <vt:lpstr>PowerPoint-esitys</vt:lpstr>
      <vt:lpstr>Tavoitteena toimiva kokonaisuus vuoteen 2020 mennessä</vt:lpstr>
      <vt:lpstr>Tavoitteena toimiva kokonaisuus vuoteen 2020 mennessä</vt:lpstr>
      <vt:lpstr>Toimiva valmennus ja arvokisamenestys</vt:lpstr>
      <vt:lpstr>Houkuttelevuus ja näkyvyys</vt:lpstr>
      <vt:lpstr>Olosuhteet</vt:lpstr>
      <vt:lpstr>Talous</vt:lpstr>
      <vt:lpstr>Organisoituminen ja yhteistyö</vt:lpstr>
      <vt:lpstr>Miten strategiaa viedään käytännön toiminnaksi?</vt:lpstr>
    </vt:vector>
  </TitlesOfParts>
  <Company>Studio Salokannel &amp;Toivonen Oy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Otsikko</dc:title>
  <dc:creator>Studio Salokannel &amp;Toivonen Oy</dc:creator>
  <cp:lastModifiedBy>Jouni Kinnunen</cp:lastModifiedBy>
  <cp:revision>116</cp:revision>
  <cp:lastPrinted>2015-11-12T10:00:20Z</cp:lastPrinted>
  <dcterms:created xsi:type="dcterms:W3CDTF">2007-11-02T11:00:29Z</dcterms:created>
  <dcterms:modified xsi:type="dcterms:W3CDTF">2016-04-29T08:29:23Z</dcterms:modified>
</cp:coreProperties>
</file>