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7" r:id="rId4"/>
    <p:sldId id="261" r:id="rId5"/>
    <p:sldId id="269" r:id="rId6"/>
    <p:sldId id="282" r:id="rId7"/>
    <p:sldId id="266" r:id="rId8"/>
    <p:sldId id="267" r:id="rId9"/>
    <p:sldId id="271" r:id="rId10"/>
    <p:sldId id="272" r:id="rId11"/>
    <p:sldId id="273" r:id="rId12"/>
    <p:sldId id="301" r:id="rId13"/>
    <p:sldId id="298" r:id="rId14"/>
    <p:sldId id="275" r:id="rId15"/>
    <p:sldId id="277" r:id="rId16"/>
    <p:sldId id="276" r:id="rId17"/>
    <p:sldId id="279" r:id="rId18"/>
    <p:sldId id="278" r:id="rId19"/>
    <p:sldId id="280" r:id="rId20"/>
    <p:sldId id="274" r:id="rId21"/>
    <p:sldId id="304" r:id="rId22"/>
    <p:sldId id="283" r:id="rId23"/>
    <p:sldId id="270" r:id="rId24"/>
    <p:sldId id="281" r:id="rId25"/>
    <p:sldId id="303" r:id="rId26"/>
    <p:sldId id="259" r:id="rId27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Objects="1">
      <p:cViewPr varScale="1">
        <p:scale>
          <a:sx n="117" d="100"/>
          <a:sy n="117" d="100"/>
        </p:scale>
        <p:origin x="14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B6148-5CDF-AB42-B242-C375E57C5D82}" type="datetimeFigureOut">
              <a:rPr lang="fi-FI" smtClean="0"/>
              <a:t>26.8.2022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9EF52-50C2-AF4A-AE99-1D80FC0B15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441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9EF52-50C2-AF4A-AE99-1D80FC0B15B4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5277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9EF52-50C2-AF4A-AE99-1D80FC0B15B4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7969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9EF52-50C2-AF4A-AE99-1D80FC0B15B4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304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RotisSansSerif ExtraBold"/>
              </a:defRPr>
            </a:lvl1pPr>
          </a:lstStyle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RotisSansSerif Extra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RotisSansSerif ExtraBold"/>
              </a:defRPr>
            </a:lvl1pPr>
          </a:lstStyle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RotisSansSerif ExtraBold"/>
              </a:defRPr>
            </a:lvl1pPr>
            <a:lvl2pPr>
              <a:defRPr>
                <a:latin typeface="RotisSansSerif ExtraBold"/>
              </a:defRPr>
            </a:lvl2pPr>
            <a:lvl3pPr>
              <a:defRPr>
                <a:latin typeface="RotisSansSerif ExtraBold"/>
              </a:defRPr>
            </a:lvl3pPr>
            <a:lvl4pPr>
              <a:defRPr>
                <a:latin typeface="RotisSansSerif ExtraBold"/>
              </a:defRPr>
            </a:lvl4pPr>
            <a:lvl5pPr>
              <a:defRPr>
                <a:latin typeface="RotisSansSerif ExtraBold"/>
              </a:defRPr>
            </a:lvl5pPr>
          </a:lstStyle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RotisSansSerif ExtraBold"/>
              </a:defRPr>
            </a:lvl1pPr>
          </a:lstStyle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RotisSansSerif ExtraBold"/>
              </a:defRPr>
            </a:lvl1pPr>
            <a:lvl2pPr>
              <a:defRPr>
                <a:latin typeface="RotisSansSerif ExtraBold"/>
              </a:defRPr>
            </a:lvl2pPr>
            <a:lvl3pPr>
              <a:defRPr>
                <a:latin typeface="RotisSansSerif ExtraBold"/>
              </a:defRPr>
            </a:lvl3pPr>
            <a:lvl4pPr>
              <a:defRPr>
                <a:latin typeface="RotisSansSerif ExtraBold"/>
              </a:defRPr>
            </a:lvl4pPr>
            <a:lvl5pPr>
              <a:defRPr>
                <a:latin typeface="RotisSansSerif ExtraBold"/>
              </a:defRPr>
            </a:lvl5pPr>
          </a:lstStyle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424"/>
            <a:ext cx="9144000" cy="550516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 descr="biathlon_logo_LO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860" y="5540515"/>
            <a:ext cx="3026792" cy="112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64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6FEF63E-1E0E-49CC-89B3-DC097C6BF0B0}" type="datetimeFigureOut">
              <a:rPr lang="fi-FI" smtClean="0">
                <a:solidFill>
                  <a:prstClr val="black"/>
                </a:solidFill>
              </a:rPr>
              <a:pPr defTabSz="914400"/>
              <a:t>26.8.2022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6B36-7055-4225-AE20-67FCF5CF533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334076" y="6043741"/>
            <a:ext cx="2175691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50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655640"/>
            <a:ext cx="3886200" cy="43513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29150" y="1655640"/>
            <a:ext cx="3886200" cy="435133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6FEF63E-1E0E-49CC-89B3-DC097C6BF0B0}" type="datetimeFigureOut">
              <a:rPr lang="fi-FI" smtClean="0">
                <a:solidFill>
                  <a:prstClr val="black"/>
                </a:solidFill>
              </a:rPr>
              <a:pPr defTabSz="914400"/>
              <a:t>26.8.2022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6B36-7055-4225-AE20-67FCF5CF533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334076" y="6043741"/>
            <a:ext cx="2175691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21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100" b="1">
                <a:solidFill>
                  <a:srgbClr val="005A9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100" b="1">
                <a:solidFill>
                  <a:srgbClr val="005A9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b="0"/>
            </a:lvl1pPr>
            <a:lvl2pPr>
              <a:defRPr b="0"/>
            </a:lvl2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6FEF63E-1E0E-49CC-89B3-DC097C6BF0B0}" type="datetimeFigureOut">
              <a:rPr lang="fi-FI" smtClean="0">
                <a:solidFill>
                  <a:prstClr val="black"/>
                </a:solidFill>
              </a:rPr>
              <a:pPr defTabSz="914400"/>
              <a:t>26.8.2022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6B36-7055-4225-AE20-67FCF5CF533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334076" y="6043741"/>
            <a:ext cx="2175691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35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6FEF63E-1E0E-49CC-89B3-DC097C6BF0B0}" type="datetimeFigureOut">
              <a:rPr lang="fi-FI" smtClean="0">
                <a:solidFill>
                  <a:prstClr val="black"/>
                </a:solidFill>
              </a:rPr>
              <a:pPr defTabSz="914400"/>
              <a:t>26.8.2022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6B36-7055-4225-AE20-67FCF5CF533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334076" y="6043741"/>
            <a:ext cx="2175691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29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6FEF63E-1E0E-49CC-89B3-DC097C6BF0B0}" type="datetimeFigureOut">
              <a:rPr lang="fi-FI" smtClean="0">
                <a:solidFill>
                  <a:prstClr val="black"/>
                </a:solidFill>
              </a:rPr>
              <a:pPr defTabSz="914400"/>
              <a:t>26.8.2022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6B36-7055-4225-AE20-67FCF5CF533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334076" y="6043741"/>
            <a:ext cx="2175691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44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 b="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 b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6FEF63E-1E0E-49CC-89B3-DC097C6BF0B0}" type="datetimeFigureOut">
              <a:rPr lang="fi-FI" smtClean="0">
                <a:solidFill>
                  <a:prstClr val="black"/>
                </a:solidFill>
              </a:rPr>
              <a:pPr defTabSz="914400"/>
              <a:t>26.8.2022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6B36-7055-4225-AE20-67FCF5CF533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334076" y="6043741"/>
            <a:ext cx="2175691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4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 b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 b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6FEF63E-1E0E-49CC-89B3-DC097C6BF0B0}" type="datetimeFigureOut">
              <a:rPr lang="fi-FI" smtClean="0">
                <a:solidFill>
                  <a:prstClr val="black"/>
                </a:solidFill>
              </a:rPr>
              <a:pPr defTabSz="914400"/>
              <a:t>26.8.2022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6B36-7055-4225-AE20-67FCF5CF533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334076" y="6043741"/>
            <a:ext cx="2175691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6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RotisSansSerif ExtraBold"/>
              </a:defRPr>
            </a:lvl1pPr>
          </a:lstStyle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RotisSansSerif ExtraBold"/>
              </a:defRPr>
            </a:lvl1pPr>
            <a:lvl2pPr>
              <a:defRPr>
                <a:latin typeface="RotisSansSerif ExtraBold"/>
              </a:defRPr>
            </a:lvl2pPr>
            <a:lvl3pPr>
              <a:defRPr>
                <a:latin typeface="RotisSansSerif ExtraBold"/>
              </a:defRPr>
            </a:lvl3pPr>
            <a:lvl4pPr>
              <a:defRPr>
                <a:latin typeface="RotisSansSerif ExtraBold"/>
              </a:defRPr>
            </a:lvl4pPr>
            <a:lvl5pPr>
              <a:defRPr>
                <a:latin typeface="RotisSansSerif ExtraBold"/>
              </a:defRPr>
            </a:lvl5pPr>
          </a:lstStyle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6FEF63E-1E0E-49CC-89B3-DC097C6BF0B0}" type="datetimeFigureOut">
              <a:rPr lang="fi-FI" smtClean="0">
                <a:solidFill>
                  <a:prstClr val="black"/>
                </a:solidFill>
              </a:rPr>
              <a:pPr defTabSz="914400"/>
              <a:t>26.8.2022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429250" y="631190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fi-FI">
              <a:solidFill>
                <a:prstClr val="black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6B36-7055-4225-AE20-67FCF5CF533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9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6FEF63E-1E0E-49CC-89B3-DC097C6BF0B0}" type="datetimeFigureOut">
              <a:rPr lang="fi-FI" smtClean="0">
                <a:solidFill>
                  <a:prstClr val="black"/>
                </a:solidFill>
              </a:rPr>
              <a:pPr defTabSz="914400"/>
              <a:t>26.8.2022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429250" y="631190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fi-FI">
              <a:solidFill>
                <a:prstClr val="black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6B36-7055-4225-AE20-67FCF5CF533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7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>
                <a:latin typeface="RotisSansSerif ExtraBold"/>
              </a:defRPr>
            </a:lvl1pPr>
          </a:lstStyle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RotisSansSerif ExtraBold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osoittamalla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RotisSansSerif ExtraBold"/>
              </a:defRPr>
            </a:lvl1pPr>
          </a:lstStyle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RotisSansSerif ExtraBold"/>
              </a:defRPr>
            </a:lvl1pPr>
            <a:lvl2pPr>
              <a:defRPr sz="2400">
                <a:latin typeface="RotisSansSerif ExtraBold"/>
              </a:defRPr>
            </a:lvl2pPr>
            <a:lvl3pPr>
              <a:defRPr sz="2000">
                <a:latin typeface="RotisSansSerif ExtraBold"/>
              </a:defRPr>
            </a:lvl3pPr>
            <a:lvl4pPr>
              <a:defRPr sz="1800">
                <a:latin typeface="RotisSansSerif ExtraBold"/>
              </a:defRPr>
            </a:lvl4pPr>
            <a:lvl5pPr>
              <a:defRPr sz="1800">
                <a:latin typeface="RotisSansSerif ExtraBold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RotisSansSerif ExtraBold"/>
              </a:defRPr>
            </a:lvl1pPr>
            <a:lvl2pPr>
              <a:defRPr sz="2400">
                <a:latin typeface="RotisSansSerif ExtraBold"/>
              </a:defRPr>
            </a:lvl2pPr>
            <a:lvl3pPr>
              <a:defRPr sz="2000">
                <a:latin typeface="RotisSansSerif ExtraBold"/>
              </a:defRPr>
            </a:lvl3pPr>
            <a:lvl4pPr>
              <a:defRPr sz="1800">
                <a:latin typeface="RotisSansSerif ExtraBold"/>
              </a:defRPr>
            </a:lvl4pPr>
            <a:lvl5pPr>
              <a:defRPr sz="1800">
                <a:latin typeface="RotisSansSerif ExtraBold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RotisSansSerif ExtraBold"/>
              </a:defRPr>
            </a:lvl1pPr>
          </a:lstStyle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RotisSansSerif Extra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osoittamalla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RotisSansSerif ExtraBold"/>
              </a:defRPr>
            </a:lvl1pPr>
            <a:lvl2pPr>
              <a:defRPr sz="2000">
                <a:latin typeface="RotisSansSerif ExtraBold"/>
              </a:defRPr>
            </a:lvl2pPr>
            <a:lvl3pPr>
              <a:defRPr sz="1800">
                <a:latin typeface="RotisSansSerif ExtraBold"/>
              </a:defRPr>
            </a:lvl3pPr>
            <a:lvl4pPr>
              <a:defRPr sz="1600">
                <a:latin typeface="RotisSansSerif ExtraBold"/>
              </a:defRPr>
            </a:lvl4pPr>
            <a:lvl5pPr>
              <a:defRPr sz="1600">
                <a:latin typeface="RotisSansSerif ExtraBold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latin typeface="RotisSansSerif Extra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osoittamalla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RotisSansSerif ExtraBold"/>
              </a:defRPr>
            </a:lvl1pPr>
            <a:lvl2pPr>
              <a:defRPr sz="2000">
                <a:latin typeface="RotisSansSerif ExtraBold"/>
              </a:defRPr>
            </a:lvl2pPr>
            <a:lvl3pPr>
              <a:defRPr sz="1800">
                <a:latin typeface="RotisSansSerif ExtraBold"/>
              </a:defRPr>
            </a:lvl3pPr>
            <a:lvl4pPr>
              <a:defRPr sz="1600">
                <a:latin typeface="RotisSansSerif ExtraBold"/>
              </a:defRPr>
            </a:lvl4pPr>
            <a:lvl5pPr>
              <a:defRPr sz="1600">
                <a:latin typeface="RotisSansSerif ExtraBold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RotisSansSerif ExtraBold"/>
              </a:defRPr>
            </a:lvl1pPr>
          </a:lstStyle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RotisSansSerif ExtraBold"/>
              </a:defRPr>
            </a:lvl1pPr>
          </a:lstStyle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>
                <a:latin typeface="RotisSansSerif ExtraBold"/>
              </a:defRPr>
            </a:lvl1pPr>
            <a:lvl2pPr>
              <a:defRPr sz="2800">
                <a:latin typeface="RotisSansSerif ExtraBold"/>
              </a:defRPr>
            </a:lvl2pPr>
            <a:lvl3pPr>
              <a:defRPr sz="2400">
                <a:latin typeface="RotisSansSerif ExtraBold"/>
              </a:defRPr>
            </a:lvl3pPr>
            <a:lvl4pPr>
              <a:defRPr sz="2000">
                <a:latin typeface="RotisSansSerif ExtraBold"/>
              </a:defRPr>
            </a:lvl4pPr>
            <a:lvl5pPr>
              <a:defRPr sz="2000">
                <a:latin typeface="RotisSansSerif ExtraBold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RotisSansSerif ExtraBol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osoittamalla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RotisSansSerif ExtraBold"/>
              </a:defRPr>
            </a:lvl1pPr>
          </a:lstStyle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RotisSansSerif ExtraBold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RotisSansSerif ExtraBol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osoittamalla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50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475875"/>
            <a:ext cx="78867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7189355" y="0"/>
            <a:ext cx="1325996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CAE6B36-7055-4225-AE20-67FCF5CF533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3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5A9B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u2-izm-N4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rK372D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1A2E3C6-E807-4117-9CF8-422B46BB7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86" y="5210558"/>
            <a:ext cx="2285546" cy="8262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39" y="4320344"/>
            <a:ext cx="2670407" cy="202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Tähtäimet</a:t>
            </a:r>
            <a:endParaRPr lang="fi-FI" dirty="0">
              <a:solidFill>
                <a:schemeClr val="accent1"/>
              </a:solidFill>
              <a:cs typeface="RotisSansSerif ExtraBold"/>
            </a:endParaRP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516178" y="1340768"/>
            <a:ext cx="8229600" cy="4747666"/>
          </a:xfrm>
        </p:spPr>
        <p:txBody>
          <a:bodyPr/>
          <a:lstStyle/>
          <a:p>
            <a:r>
              <a:rPr lang="fi-FI" sz="2800" dirty="0">
                <a:latin typeface="RotisSansSerif"/>
                <a:cs typeface="RotisSansSerif"/>
              </a:rPr>
              <a:t>	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4" y="1556792"/>
            <a:ext cx="400900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iruutu 5"/>
          <p:cNvSpPr txBox="1"/>
          <p:nvPr/>
        </p:nvSpPr>
        <p:spPr>
          <a:xfrm>
            <a:off x="3299820" y="2204174"/>
            <a:ext cx="269626" cy="27699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2793707" y="1650737"/>
            <a:ext cx="269626" cy="27699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467544" y="1973342"/>
            <a:ext cx="269626" cy="27699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2096927" y="4066363"/>
            <a:ext cx="269626" cy="27699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0" name="Suora nuoliyhdysviiva 9"/>
          <p:cNvCxnSpPr/>
          <p:nvPr/>
        </p:nvCxnSpPr>
        <p:spPr>
          <a:xfrm flipH="1">
            <a:off x="2231740" y="1795755"/>
            <a:ext cx="504056" cy="306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uora nuoliyhdysviiva 10"/>
          <p:cNvCxnSpPr/>
          <p:nvPr/>
        </p:nvCxnSpPr>
        <p:spPr>
          <a:xfrm>
            <a:off x="737170" y="2281274"/>
            <a:ext cx="234430" cy="5716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uora nuoliyhdysviiva 11"/>
          <p:cNvCxnSpPr/>
          <p:nvPr/>
        </p:nvCxnSpPr>
        <p:spPr>
          <a:xfrm flipH="1">
            <a:off x="2536540" y="2342673"/>
            <a:ext cx="667308" cy="64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uora nuoliyhdysviiva 12"/>
          <p:cNvCxnSpPr>
            <a:stCxn id="9" idx="0"/>
          </p:cNvCxnSpPr>
          <p:nvPr/>
        </p:nvCxnSpPr>
        <p:spPr>
          <a:xfrm flipH="1" flipV="1">
            <a:off x="1952911" y="3494082"/>
            <a:ext cx="278829" cy="572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kstiruutu 16"/>
          <p:cNvSpPr txBox="1"/>
          <p:nvPr/>
        </p:nvSpPr>
        <p:spPr>
          <a:xfrm>
            <a:off x="4716016" y="1783179"/>
            <a:ext cx="31854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Takadiopteri</a:t>
            </a:r>
          </a:p>
          <a:p>
            <a:pPr marL="342900" indent="-342900">
              <a:buAutoNum type="arabicPeriod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Korkeus säätöruuvi</a:t>
            </a:r>
          </a:p>
          <a:p>
            <a:pPr marL="342900" indent="-342900">
              <a:buAutoNum type="arabicPeriod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Sivu säätöruuvi</a:t>
            </a:r>
          </a:p>
          <a:p>
            <a:pPr marL="342900" indent="-342900">
              <a:buAutoNum type="arabicPeriod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Lumiläppä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Diopterin reikä 1,0 - 1,2 mm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77" y="4204862"/>
            <a:ext cx="1332203" cy="133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kstiruutu 19"/>
          <p:cNvSpPr txBox="1"/>
          <p:nvPr/>
        </p:nvSpPr>
        <p:spPr>
          <a:xfrm>
            <a:off x="4932040" y="4870963"/>
            <a:ext cx="3248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Etutähtäimen rengasjyvän koko 3,2-3,5 mm</a:t>
            </a:r>
          </a:p>
        </p:txBody>
      </p:sp>
    </p:spTree>
    <p:extLst>
      <p:ext uri="{BB962C8B-B14F-4D97-AF65-F5344CB8AC3E}">
        <p14:creationId xmlns:p14="http://schemas.microsoft.com/office/powerpoint/2010/main" val="1018424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Tähtäimen siirrot</a:t>
            </a:r>
            <a:endParaRPr lang="fi-FI" b="1" dirty="0">
              <a:solidFill>
                <a:srgbClr val="245090"/>
              </a:solidFill>
              <a:cs typeface="RotisSansSerif ExtraBold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6661"/>
            <a:ext cx="467717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kstiruutu 20"/>
          <p:cNvSpPr txBox="1"/>
          <p:nvPr/>
        </p:nvSpPr>
        <p:spPr>
          <a:xfrm>
            <a:off x="755576" y="4260560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SIVUSUUNTA (Sivuruuvi)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Osumat oikealla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ruuvia kiinni (myötäpäivään)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Osumat vasemmalla  ruuvia auki (vastapäivään)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kstiruutu 21"/>
          <p:cNvSpPr txBox="1"/>
          <p:nvPr/>
        </p:nvSpPr>
        <p:spPr>
          <a:xfrm>
            <a:off x="3796426" y="1288519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KORKEUSSUUNTA (Korkeusruuvi)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Osumat ylhäällä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ruuvia kiinni (myötäpäivään)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Osumat alhaalla  ruuvia auki (vastapäivään)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Kaarinuoli alas 13"/>
          <p:cNvSpPr/>
          <p:nvPr/>
        </p:nvSpPr>
        <p:spPr>
          <a:xfrm>
            <a:off x="5116591" y="4849691"/>
            <a:ext cx="428699" cy="288032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Kaarinuoli alas 23"/>
          <p:cNvSpPr/>
          <p:nvPr/>
        </p:nvSpPr>
        <p:spPr>
          <a:xfrm>
            <a:off x="1633062" y="2898829"/>
            <a:ext cx="754409" cy="288032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Kaarinuoli vasemmalle 14"/>
          <p:cNvSpPr/>
          <p:nvPr/>
        </p:nvSpPr>
        <p:spPr>
          <a:xfrm rot="10800000">
            <a:off x="7919394" y="2611418"/>
            <a:ext cx="576064" cy="287411"/>
          </a:xfrm>
          <a:prstGeom prst="curved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Kaarinuoli vasemmalle 25"/>
          <p:cNvSpPr/>
          <p:nvPr/>
        </p:nvSpPr>
        <p:spPr>
          <a:xfrm rot="10800000" flipV="1">
            <a:off x="1558609" y="1642785"/>
            <a:ext cx="671456" cy="364821"/>
          </a:xfrm>
          <a:prstGeom prst="curved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Kaarinuoli oikealle 15"/>
          <p:cNvSpPr/>
          <p:nvPr/>
        </p:nvSpPr>
        <p:spPr>
          <a:xfrm rot="10800000" flipV="1">
            <a:off x="7919394" y="1920339"/>
            <a:ext cx="648072" cy="347085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Kaarinuoli oikealle 26"/>
          <p:cNvSpPr/>
          <p:nvPr/>
        </p:nvSpPr>
        <p:spPr>
          <a:xfrm rot="10800000" flipV="1">
            <a:off x="1646089" y="1322821"/>
            <a:ext cx="612685" cy="301198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Kaarinuoli alas 27"/>
          <p:cNvSpPr/>
          <p:nvPr/>
        </p:nvSpPr>
        <p:spPr>
          <a:xfrm rot="10800000" flipH="1">
            <a:off x="5116592" y="5524257"/>
            <a:ext cx="452859" cy="288032"/>
          </a:xfrm>
          <a:prstGeom prst="curved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Kaarinuoli alas 28"/>
          <p:cNvSpPr/>
          <p:nvPr/>
        </p:nvSpPr>
        <p:spPr>
          <a:xfrm rot="10800000" flipH="1">
            <a:off x="1646089" y="3645023"/>
            <a:ext cx="693663" cy="288033"/>
          </a:xfrm>
          <a:prstGeom prst="curved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kstiruutu 30"/>
          <p:cNvSpPr txBox="1"/>
          <p:nvPr/>
        </p:nvSpPr>
        <p:spPr>
          <a:xfrm>
            <a:off x="5755676" y="4791513"/>
            <a:ext cx="311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napsu = 2,5 mm taulussa</a:t>
            </a:r>
          </a:p>
        </p:txBody>
      </p:sp>
      <p:pic>
        <p:nvPicPr>
          <p:cNvPr id="17" name="Kuva 1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94198E5-0CB8-4ACD-B272-F7EF6892E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10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Tähtääminen</a:t>
            </a:r>
          </a:p>
        </p:txBody>
      </p:sp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E344B0B-6E75-4852-9191-AC074908E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5877272"/>
            <a:ext cx="2622140" cy="947917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88B1D822-E622-27E1-B69A-AD2418DB23E3}"/>
              </a:ext>
            </a:extLst>
          </p:cNvPr>
          <p:cNvSpPr/>
          <p:nvPr/>
        </p:nvSpPr>
        <p:spPr>
          <a:xfrm>
            <a:off x="6084168" y="4437112"/>
            <a:ext cx="3059832" cy="1427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1958E80C-B13E-1A80-EB41-9CAD8D3D576E}"/>
              </a:ext>
            </a:extLst>
          </p:cNvPr>
          <p:cNvSpPr/>
          <p:nvPr/>
        </p:nvSpPr>
        <p:spPr>
          <a:xfrm>
            <a:off x="5580112" y="4797152"/>
            <a:ext cx="50405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2E808D0B-1BFB-6B3D-8926-6BFA69E7D269}"/>
              </a:ext>
            </a:extLst>
          </p:cNvPr>
          <p:cNvSpPr/>
          <p:nvPr/>
        </p:nvSpPr>
        <p:spPr>
          <a:xfrm>
            <a:off x="4716016" y="1844824"/>
            <a:ext cx="352839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1F4929EE-8083-9F94-BC05-00B2FC70E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" y="1204065"/>
            <a:ext cx="9125675" cy="4449870"/>
          </a:xfrm>
          <a:prstGeom prst="rect">
            <a:avLst/>
          </a:prstGeom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2BB7AA3F-607B-5F41-F8E3-EC4174D80B5B}"/>
              </a:ext>
            </a:extLst>
          </p:cNvPr>
          <p:cNvSpPr/>
          <p:nvPr/>
        </p:nvSpPr>
        <p:spPr>
          <a:xfrm>
            <a:off x="5148064" y="1412776"/>
            <a:ext cx="331236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3C9DB96A-F433-587F-CA3A-E8DCF7BC699B}"/>
              </a:ext>
            </a:extLst>
          </p:cNvPr>
          <p:cNvSpPr/>
          <p:nvPr/>
        </p:nvSpPr>
        <p:spPr>
          <a:xfrm>
            <a:off x="5822469" y="4667500"/>
            <a:ext cx="3312368" cy="119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2A3513A2-C1DD-3B46-FB0A-593B38949B72}"/>
              </a:ext>
            </a:extLst>
          </p:cNvPr>
          <p:cNvSpPr/>
          <p:nvPr/>
        </p:nvSpPr>
        <p:spPr>
          <a:xfrm>
            <a:off x="6804248" y="4320713"/>
            <a:ext cx="1042829" cy="119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0615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5" y="3221051"/>
            <a:ext cx="7713286" cy="214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Tähtääminen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0202"/>
            <a:ext cx="1728192" cy="18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63334"/>
            <a:ext cx="1656184" cy="175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19493"/>
            <a:ext cx="1682693" cy="179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1054326" y="322105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DIOPTERI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3635896" y="3212626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ETUTÄHTÄIN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6602895" y="3215924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TAULU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1030916" y="5013176"/>
            <a:ext cx="5993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Katsotaan kohtisuoraan tähtäimien läpi</a:t>
            </a:r>
          </a:p>
          <a:p>
            <a:pPr marL="342900" indent="-342900">
              <a:buAutoNum type="arabicPeriod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Molemmat silmät auki, katse tarkentuu etutähtäimeen</a:t>
            </a:r>
          </a:p>
          <a:p>
            <a:pPr marL="342900" indent="-342900">
              <a:buAutoNum type="arabicPeriod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Haetaan oikea tähtäyskuva - liipaisu</a:t>
            </a:r>
          </a:p>
        </p:txBody>
      </p:sp>
      <p:pic>
        <p:nvPicPr>
          <p:cNvPr id="13" name="Kuva 1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08C64F8-55C0-40EE-9E28-66C547B801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92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21088"/>
            <a:ext cx="6266402" cy="173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Tähtääminen</a:t>
            </a:r>
          </a:p>
        </p:txBody>
      </p:sp>
      <p:pic>
        <p:nvPicPr>
          <p:cNvPr id="6" name="Picture 2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16" y="1032036"/>
            <a:ext cx="6912768" cy="378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652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7F00BDB-67C9-45A0-B570-933EC8A17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2ADC78CC-1351-3C7E-032E-00965F35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13" y="-22771"/>
            <a:ext cx="8903956" cy="5684019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9200BCC0-AAC8-085A-1D5B-C673228C005B}"/>
              </a:ext>
            </a:extLst>
          </p:cNvPr>
          <p:cNvSpPr/>
          <p:nvPr/>
        </p:nvSpPr>
        <p:spPr>
          <a:xfrm>
            <a:off x="6078337" y="3356992"/>
            <a:ext cx="2843808" cy="2232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4911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Liipaisun pääkohdat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2" y="1772816"/>
            <a:ext cx="2016225" cy="20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00599"/>
            <a:ext cx="2039919" cy="210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72306"/>
            <a:ext cx="2113684" cy="216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orakulmio 8"/>
          <p:cNvSpPr/>
          <p:nvPr/>
        </p:nvSpPr>
        <p:spPr>
          <a:xfrm>
            <a:off x="435714" y="4293096"/>
            <a:ext cx="28401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Sormen paikka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etusormenpään keskikohta liipaisinta vasten</a:t>
            </a:r>
          </a:p>
        </p:txBody>
      </p:sp>
      <p:sp>
        <p:nvSpPr>
          <p:cNvPr id="10" name="Suorakulmio 9"/>
          <p:cNvSpPr/>
          <p:nvPr/>
        </p:nvSpPr>
        <p:spPr>
          <a:xfrm>
            <a:off x="3114259" y="4293096"/>
            <a:ext cx="3148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 startAt="2"/>
            </a:pP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Etuvedon poisto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Otetaan liipaisimen vapaa liike pois, sormi jää paikalleen puristaen tasaisesti liipaisinta = liipaisukynnys</a:t>
            </a:r>
          </a:p>
        </p:txBody>
      </p:sp>
      <p:sp>
        <p:nvSpPr>
          <p:cNvPr id="11" name="Suorakulmio 10"/>
          <p:cNvSpPr/>
          <p:nvPr/>
        </p:nvSpPr>
        <p:spPr>
          <a:xfrm>
            <a:off x="6231378" y="4293096"/>
            <a:ext cx="32169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 startAt="3"/>
            </a:pP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Tähtäinkuva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Tarkastetaan oikea tähtäyskuva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TÄHTÄIN SYMMETRIA</a:t>
            </a:r>
          </a:p>
        </p:txBody>
      </p:sp>
      <p:pic>
        <p:nvPicPr>
          <p:cNvPr id="12" name="Kuva 1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0C11445-3D80-493D-990E-628E4EF9E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74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Liipaisun pääkohdat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15" y="1417637"/>
            <a:ext cx="2306062" cy="234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17638"/>
            <a:ext cx="2339472" cy="234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46909"/>
            <a:ext cx="2310418" cy="232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orakulmio 8"/>
          <p:cNvSpPr/>
          <p:nvPr/>
        </p:nvSpPr>
        <p:spPr>
          <a:xfrm>
            <a:off x="681815" y="4149080"/>
            <a:ext cx="25440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 startAt="4"/>
            </a:pP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LIIPAISU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Puristetaan liipaisinta tasaisesti taaksepäin</a:t>
            </a:r>
          </a:p>
        </p:txBody>
      </p:sp>
      <p:sp>
        <p:nvSpPr>
          <p:cNvPr id="10" name="Suorakulmio 9"/>
          <p:cNvSpPr/>
          <p:nvPr/>
        </p:nvSpPr>
        <p:spPr>
          <a:xfrm>
            <a:off x="3388811" y="4149080"/>
            <a:ext cx="2753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JÄLKITÄHTÄHTÄYS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Jatketaan tähtäystä aseen laukeamisen jälkeen</a:t>
            </a:r>
          </a:p>
        </p:txBody>
      </p:sp>
      <p:sp>
        <p:nvSpPr>
          <p:cNvPr id="11" name="Suorakulmio 10"/>
          <p:cNvSpPr/>
          <p:nvPr/>
        </p:nvSpPr>
        <p:spPr>
          <a:xfrm>
            <a:off x="6876256" y="4149080"/>
            <a:ext cx="14986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= JÄLKIPITO!</a:t>
            </a:r>
          </a:p>
        </p:txBody>
      </p:sp>
      <p:pic>
        <p:nvPicPr>
          <p:cNvPr id="12" name="Kuva 1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B9F1E97-BE24-4AC7-B272-8811E6A10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69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4171" y="28066"/>
            <a:ext cx="8229600" cy="1143000"/>
          </a:xfrm>
        </p:spPr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Hengitys</a:t>
            </a:r>
          </a:p>
        </p:txBody>
      </p:sp>
      <p:pic>
        <p:nvPicPr>
          <p:cNvPr id="17" name="Kuva 1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EA9B1B6-4E33-49DC-ADE9-E16D39ED1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07FB7CC-83AC-7924-1B75-7225B3271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73" y="711538"/>
            <a:ext cx="5731701" cy="2141398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51A224FC-B9F0-A2F1-F34B-93E5CB131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73" y="2852936"/>
            <a:ext cx="9118713" cy="269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52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38343"/>
            <a:ext cx="8229600" cy="1143000"/>
          </a:xfrm>
        </p:spPr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Makuuammunta asento</a:t>
            </a:r>
          </a:p>
        </p:txBody>
      </p:sp>
      <p:pic>
        <p:nvPicPr>
          <p:cNvPr id="11" name="Kuva 10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A2DB0DB-2C44-4D66-AB61-49DA5A63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2FF4A3A-0E65-C59F-FF6F-28990AF1F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39" y="786798"/>
            <a:ext cx="7092281" cy="5090086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786D4723-C6B3-D5E1-FD80-E55D2455CB37}"/>
              </a:ext>
            </a:extLst>
          </p:cNvPr>
          <p:cNvSpPr/>
          <p:nvPr/>
        </p:nvSpPr>
        <p:spPr>
          <a:xfrm>
            <a:off x="3081797" y="786798"/>
            <a:ext cx="4598799" cy="770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6D4EE4BA-34E4-8E94-32D1-89F42906FDA6}"/>
              </a:ext>
            </a:extLst>
          </p:cNvPr>
          <p:cNvSpPr/>
          <p:nvPr/>
        </p:nvSpPr>
        <p:spPr>
          <a:xfrm>
            <a:off x="6108861" y="4399317"/>
            <a:ext cx="1584176" cy="1511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50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Ampumahiihdon </a:t>
            </a:r>
            <a:r>
              <a:rPr lang="fi-FI" dirty="0" err="1">
                <a:solidFill>
                  <a:schemeClr val="accent1"/>
                </a:solidFill>
                <a:cs typeface="RotisSansSerif ExtraBold"/>
              </a:rPr>
              <a:t>NAPSU-leiri</a:t>
            </a:r>
            <a:endParaRPr lang="fi-FI" dirty="0">
              <a:solidFill>
                <a:schemeClr val="accent1"/>
              </a:solidFill>
              <a:cs typeface="RotisSansSerif ExtraBold"/>
            </a:endParaRP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/>
          <a:lstStyle/>
          <a:p>
            <a:r>
              <a:rPr lang="fi-FI" sz="2800" dirty="0"/>
              <a:t>Leiri on tarkoitettu ampumahiihdosta kiinnostuneille nuorille sekä heidän vanhemmilleen.</a:t>
            </a:r>
          </a:p>
          <a:p>
            <a:r>
              <a:rPr lang="fi-FI" sz="2800" dirty="0"/>
              <a:t>Leirillä tutustutaan lajin perusteisiin painottuen ammuntaan ja lajin turvallisuuteen. </a:t>
            </a:r>
          </a:p>
          <a:p>
            <a:r>
              <a:rPr lang="fi-FI" sz="2800" dirty="0"/>
              <a:t>Leirin jälkeen osallistujat ovat valmiimpia siirtymään ampumahiihdon </a:t>
            </a:r>
            <a:r>
              <a:rPr lang="fi-FI" sz="2800" dirty="0" err="1"/>
              <a:t>Amppari-kouluun</a:t>
            </a:r>
            <a:r>
              <a:rPr lang="fi-FI" sz="2800" dirty="0"/>
              <a:t> tai seuran lajiharjoituksiin. </a:t>
            </a:r>
          </a:p>
          <a:p>
            <a:r>
              <a:rPr lang="fi-FI" sz="2800" dirty="0"/>
              <a:t>Leiri huipentuu ammuntaan oikealla ampumahiihtoaseella!</a:t>
            </a:r>
            <a:endParaRPr lang="fi-FI" sz="2800" dirty="0">
              <a:latin typeface="RotisSansSerif"/>
              <a:cs typeface="RotisSansSerif"/>
            </a:endParaRPr>
          </a:p>
        </p:txBody>
      </p:sp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EE8A0FF-4396-4170-B202-EA21F5782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1520" y="-3983"/>
            <a:ext cx="8229600" cy="1143000"/>
          </a:xfrm>
        </p:spPr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Makuuammunta asento</a:t>
            </a:r>
          </a:p>
        </p:txBody>
      </p:sp>
      <p:pic>
        <p:nvPicPr>
          <p:cNvPr id="11" name="Kuva 10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A2DB0DB-2C44-4D66-AB61-49DA5A63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786D4723-C6B3-D5E1-FD80-E55D2455CB37}"/>
              </a:ext>
            </a:extLst>
          </p:cNvPr>
          <p:cNvSpPr/>
          <p:nvPr/>
        </p:nvSpPr>
        <p:spPr>
          <a:xfrm>
            <a:off x="2699792" y="1124744"/>
            <a:ext cx="4104456" cy="576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91C57C33-D416-4C44-D45E-6C17CEC43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62000"/>
            <a:ext cx="5842000" cy="5334000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458A739B-1738-5CEF-552E-A7D249826F66}"/>
              </a:ext>
            </a:extLst>
          </p:cNvPr>
          <p:cNvSpPr/>
          <p:nvPr/>
        </p:nvSpPr>
        <p:spPr>
          <a:xfrm>
            <a:off x="4839048" y="692696"/>
            <a:ext cx="1584176" cy="2924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B045D7F7-E992-3474-E333-A7D9AF2168FB}"/>
              </a:ext>
            </a:extLst>
          </p:cNvPr>
          <p:cNvSpPr/>
          <p:nvPr/>
        </p:nvSpPr>
        <p:spPr>
          <a:xfrm>
            <a:off x="539552" y="596184"/>
            <a:ext cx="2016224" cy="11046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0ABDE5F-0C69-3C74-1E89-91D821D1C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562" y="1501761"/>
            <a:ext cx="3015515" cy="18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87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20893" y="66599"/>
            <a:ext cx="8229600" cy="1143000"/>
          </a:xfrm>
        </p:spPr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Makuuammunta asento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516178" y="1340768"/>
            <a:ext cx="8229600" cy="4747666"/>
          </a:xfrm>
        </p:spPr>
        <p:txBody>
          <a:bodyPr/>
          <a:lstStyle/>
          <a:p>
            <a:pPr marL="0" indent="0">
              <a:buNone/>
            </a:pPr>
            <a:r>
              <a:rPr lang="fi-FI" sz="2800" dirty="0">
                <a:latin typeface="RotisSansSerif"/>
                <a:cs typeface="RotisSansSerif"/>
              </a:rPr>
              <a:t>	</a:t>
            </a:r>
          </a:p>
        </p:txBody>
      </p:sp>
      <p:pic>
        <p:nvPicPr>
          <p:cNvPr id="11" name="Kuva 10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B613133-6E17-4377-8960-1EE55733C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C860498F-EA78-6581-864D-F48AD12C8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2736"/>
            <a:ext cx="90010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73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7271" y="28066"/>
            <a:ext cx="8666729" cy="1282154"/>
          </a:xfrm>
        </p:spPr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Makuuammunta asento tukea käyttäen</a:t>
            </a:r>
            <a:endParaRPr lang="fi-FI" sz="1600" dirty="0">
              <a:solidFill>
                <a:schemeClr val="accent1"/>
              </a:solidFill>
              <a:cs typeface="RotisSansSerif ExtraBold"/>
            </a:endParaRP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516178" y="1340768"/>
            <a:ext cx="8229600" cy="4747666"/>
          </a:xfrm>
        </p:spPr>
        <p:txBody>
          <a:bodyPr/>
          <a:lstStyle/>
          <a:p>
            <a:pPr marL="0" indent="0">
              <a:buNone/>
            </a:pPr>
            <a:r>
              <a:rPr lang="fi-FI" sz="2800" dirty="0">
                <a:latin typeface="RotisSansSerif"/>
                <a:cs typeface="RotisSansSerif"/>
              </a:rPr>
              <a:t>	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251520" y="4455709"/>
            <a:ext cx="8275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tuen tarkoitus on helpottaa aseen kannattelua, jolloin ampuja voi keskittyä ammunnan perusasioihin eli tähtäämiseen, hengitykseen ja liipaisuun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ampumatuen korkeus säädetään tarvittaessa siten, että se vastaa ampuma-asentoa ilman ampumatukea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Tuen mitat: korkeus min 15 cm, leveys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7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tuen lisäksi myös hihnatuen käyttö sallittu</a:t>
            </a:r>
          </a:p>
        </p:txBody>
      </p:sp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D038342-AD5D-4661-81D9-95F55CDA5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  <p:pic>
        <p:nvPicPr>
          <p:cNvPr id="6" name="Kuva 5" descr="Kuva, joka sisältää kohteen ulko, puu, taivas, maa&#10;&#10;Kuvaus luotu automaattisesti">
            <a:extLst>
              <a:ext uri="{FF2B5EF4-FFF2-40B4-BE49-F238E27FC236}">
                <a16:creationId xmlns:a16="http://schemas.microsoft.com/office/drawing/2014/main" id="{DF838CA1-9A7F-840C-35FD-1EDE4F28EB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07" t="51287" r="18980" b="9098"/>
          <a:stretch/>
        </p:blipFill>
        <p:spPr>
          <a:xfrm>
            <a:off x="540653" y="1387090"/>
            <a:ext cx="5902947" cy="30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53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Turvallisuusasiat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516178" y="1340768"/>
            <a:ext cx="8229600" cy="4747666"/>
          </a:xfrm>
        </p:spPr>
        <p:txBody>
          <a:bodyPr/>
          <a:lstStyle/>
          <a:p>
            <a:r>
              <a:rPr lang="fi-FI" sz="2800" dirty="0"/>
              <a:t>Ampumahiihdon säännöt on tehty takaamaan harrastamisen turvallisuus harjoituksissa, kilpailuissa ja kotona. Aseenkäsittely ja siitä huolehtiminen ovat oleellisia asioita kaikessa ampumahiihtotoiminnassa. </a:t>
            </a:r>
          </a:p>
          <a:p>
            <a:r>
              <a:rPr lang="fi-FI" sz="2800" b="1" i="1" dirty="0"/>
              <a:t>Turvallinen aseenkäsittely ampumahiihdossa </a:t>
            </a:r>
            <a:r>
              <a:rPr lang="fi-FI" sz="2400" u="sng" dirty="0">
                <a:hlinkClick r:id="rId3"/>
              </a:rPr>
              <a:t>http://bit.ly/2rK372D</a:t>
            </a:r>
            <a:endParaRPr lang="fi-FI" sz="2400" dirty="0">
              <a:latin typeface="RotisSansSerif"/>
              <a:cs typeface="RotisSansSerif"/>
            </a:endParaRPr>
          </a:p>
        </p:txBody>
      </p:sp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EFE972A-BBEE-417F-AB6D-2CA4DD9D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88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rgbClr val="245090"/>
                </a:solidFill>
                <a:cs typeface="RotisSansSerif ExtraBold"/>
              </a:rPr>
              <a:t>Turvallisuusasiat</a:t>
            </a:r>
            <a:endParaRPr lang="fi-FI" dirty="0">
              <a:solidFill>
                <a:srgbClr val="245090"/>
              </a:solidFill>
              <a:latin typeface="RotisSansSerif ExtraBold"/>
              <a:cs typeface="RotisSansSerif ExtraBold"/>
            </a:endParaRP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470520" y="1052736"/>
            <a:ext cx="8229600" cy="4747666"/>
          </a:xfrm>
        </p:spPr>
        <p:txBody>
          <a:bodyPr/>
          <a:lstStyle/>
          <a:p>
            <a:r>
              <a:rPr lang="fi-FI" sz="2800" dirty="0"/>
              <a:t>Aseen piippu osoittaa vain</a:t>
            </a:r>
          </a:p>
          <a:p>
            <a:pPr lvl="1"/>
            <a:r>
              <a:rPr lang="fi-FI" sz="2400" b="1" dirty="0">
                <a:solidFill>
                  <a:srgbClr val="FF0000"/>
                </a:solidFill>
              </a:rPr>
              <a:t>AMPUMATAULUILLE</a:t>
            </a:r>
            <a:r>
              <a:rPr lang="fi-FI" sz="2400" dirty="0"/>
              <a:t> tai</a:t>
            </a:r>
          </a:p>
          <a:p>
            <a:pPr lvl="1"/>
            <a:r>
              <a:rPr lang="fi-FI" sz="2400" b="1" dirty="0">
                <a:solidFill>
                  <a:srgbClr val="FF0000"/>
                </a:solidFill>
              </a:rPr>
              <a:t>YLÖS</a:t>
            </a:r>
            <a:r>
              <a:rPr lang="fi-FI" sz="2400" dirty="0"/>
              <a:t> (asetta siirrettäessä)</a:t>
            </a:r>
          </a:p>
          <a:p>
            <a:r>
              <a:rPr lang="fi-FI" sz="2800" dirty="0"/>
              <a:t>Häiriö – ongelmia</a:t>
            </a:r>
          </a:p>
          <a:p>
            <a:pPr lvl="1"/>
            <a:r>
              <a:rPr lang="fi-FI" sz="2400" dirty="0"/>
              <a:t>ilmoitus ammunnan johtajalle, ohjaajat avustavat</a:t>
            </a:r>
          </a:p>
          <a:p>
            <a:r>
              <a:rPr lang="fi-FI" sz="2800" dirty="0" err="1"/>
              <a:t>Lipastaminen</a:t>
            </a:r>
            <a:r>
              <a:rPr lang="fi-FI" sz="2800" dirty="0"/>
              <a:t> ja ammunta – käskystä</a:t>
            </a:r>
          </a:p>
          <a:p>
            <a:r>
              <a:rPr lang="fi-FI" sz="2800" dirty="0"/>
              <a:t>Tauluille siirtyminen</a:t>
            </a:r>
          </a:p>
          <a:p>
            <a:pPr lvl="1"/>
            <a:r>
              <a:rPr lang="fi-FI" sz="2400" b="1" dirty="0">
                <a:solidFill>
                  <a:srgbClr val="FF0000"/>
                </a:solidFill>
              </a:rPr>
              <a:t>Aseen lukko auki</a:t>
            </a:r>
          </a:p>
          <a:p>
            <a:pPr lvl="1"/>
            <a:r>
              <a:rPr lang="fi-FI" sz="2400" b="1" dirty="0">
                <a:solidFill>
                  <a:srgbClr val="FF0000"/>
                </a:solidFill>
              </a:rPr>
              <a:t>Aseen ja patruunoiden </a:t>
            </a:r>
            <a:r>
              <a:rPr lang="fi-FI" sz="2400" b="1">
                <a:solidFill>
                  <a:srgbClr val="FF0000"/>
                </a:solidFill>
              </a:rPr>
              <a:t>käsittely ehdottomasti kielletty</a:t>
            </a:r>
            <a:endParaRPr lang="fi-FI" sz="2400" b="1" dirty="0">
              <a:solidFill>
                <a:srgbClr val="FF0000"/>
              </a:solidFill>
            </a:endParaRPr>
          </a:p>
          <a:p>
            <a:r>
              <a:rPr lang="fi-FI" sz="2800" dirty="0"/>
              <a:t>Toiminta ammunnan johtajan ohjeiden mukaan</a:t>
            </a:r>
          </a:p>
        </p:txBody>
      </p:sp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ABE2C1E-A6B6-499B-8178-F9A07C2A8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37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napsuu-01-01.pn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3077177" y="1251244"/>
            <a:ext cx="2816224" cy="4262188"/>
          </a:xfrm>
        </p:spPr>
      </p:pic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663AA87-71A8-41D3-A4B9-B3E5BD577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177" y="4572891"/>
            <a:ext cx="2834455" cy="10246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Napsu-leirin esimerkki-ohjelma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539552" y="1430359"/>
            <a:ext cx="8229600" cy="4525963"/>
          </a:xfrm>
        </p:spPr>
        <p:txBody>
          <a:bodyPr/>
          <a:lstStyle/>
          <a:p>
            <a:r>
              <a:rPr lang="fi-FI" sz="2000" dirty="0">
                <a:latin typeface="RotisSansSerif"/>
                <a:cs typeface="RotisSansSerif"/>
              </a:rPr>
              <a:t>Klo 9.00 leirin avaus </a:t>
            </a:r>
          </a:p>
          <a:p>
            <a:r>
              <a:rPr lang="fi-FI" sz="2000" dirty="0">
                <a:latin typeface="RotisSansSerif"/>
                <a:cs typeface="RotisSansSerif"/>
              </a:rPr>
              <a:t>9.10-11.00 Ampumahiihdon perusteet ja turvallisuusluento</a:t>
            </a:r>
          </a:p>
          <a:p>
            <a:r>
              <a:rPr lang="fi-FI" sz="2000" dirty="0">
                <a:latin typeface="RotisSansSerif"/>
                <a:cs typeface="RotisSansSerif"/>
              </a:rPr>
              <a:t>11-12.00 </a:t>
            </a:r>
            <a:r>
              <a:rPr lang="fi-FI" sz="2000" dirty="0" err="1">
                <a:latin typeface="RotisSansSerif"/>
                <a:cs typeface="RotisSansSerif"/>
              </a:rPr>
              <a:t>Eko</a:t>
            </a:r>
            <a:r>
              <a:rPr lang="fi-FI" sz="2000" dirty="0">
                <a:latin typeface="RotisSansSerif"/>
                <a:cs typeface="RotisSansSerif"/>
              </a:rPr>
              <a:t>/ilma-ase ammuntaa (Laukaisu ja tähtääminen)</a:t>
            </a:r>
          </a:p>
          <a:p>
            <a:r>
              <a:rPr lang="fi-FI" sz="2000" dirty="0">
                <a:latin typeface="RotisSansSerif"/>
                <a:cs typeface="RotisSansSerif"/>
              </a:rPr>
              <a:t>12.00- lounas</a:t>
            </a:r>
          </a:p>
          <a:p>
            <a:r>
              <a:rPr lang="fi-FI" sz="2000" dirty="0">
                <a:latin typeface="RotisSansSerif"/>
                <a:cs typeface="RotisSansSerif"/>
              </a:rPr>
              <a:t>13.00 Ampuma-asento ja aseen käsittely</a:t>
            </a:r>
          </a:p>
          <a:p>
            <a:pPr lvl="1"/>
            <a:r>
              <a:rPr lang="fi-FI" sz="2000" dirty="0">
                <a:latin typeface="RotisSansSerif"/>
                <a:cs typeface="RotisSansSerif"/>
              </a:rPr>
              <a:t>Pienoiskivääriammunnan perusteet: turvallisuuskäytäntöjen kertaus paikanpäällä, </a:t>
            </a:r>
            <a:r>
              <a:rPr lang="fi-FI" sz="2000" dirty="0" err="1">
                <a:latin typeface="RotisSansSerif"/>
                <a:cs typeface="RotisSansSerif"/>
              </a:rPr>
              <a:t>lipastaminen</a:t>
            </a:r>
            <a:r>
              <a:rPr lang="fi-FI" sz="2000" dirty="0">
                <a:latin typeface="RotisSansSerif"/>
                <a:cs typeface="RotisSansSerif"/>
              </a:rPr>
              <a:t>, tukiammunta, optio hihna-ammunnan kokeiluun.</a:t>
            </a:r>
          </a:p>
          <a:p>
            <a:pPr lvl="1"/>
            <a:r>
              <a:rPr lang="fi-FI" sz="2000" dirty="0">
                <a:latin typeface="RotisSansSerif"/>
                <a:cs typeface="RotisSansSerif"/>
              </a:rPr>
              <a:t>Vanhempien rooli ampumapaikalla: turvallisuuden varmistus, osumien katsominen, tähtäinten siirto käytännössä, yms.</a:t>
            </a:r>
          </a:p>
          <a:p>
            <a:r>
              <a:rPr lang="fi-FI" sz="2000" dirty="0">
                <a:latin typeface="RotisSansSerif"/>
                <a:cs typeface="RotisSansSerif"/>
              </a:rPr>
              <a:t>13.30-15.00 Ampumaharjoitus</a:t>
            </a:r>
          </a:p>
          <a:p>
            <a:r>
              <a:rPr lang="fi-FI" sz="2000" dirty="0">
                <a:latin typeface="RotisSansSerif"/>
                <a:cs typeface="RotisSansSerif"/>
              </a:rPr>
              <a:t>15.00-&gt; Ampumajuoksu ”kilpailuja”</a:t>
            </a:r>
          </a:p>
          <a:p>
            <a:r>
              <a:rPr lang="fi-FI" sz="2000" dirty="0">
                <a:latin typeface="RotisSansSerif"/>
                <a:cs typeface="RotisSansSerif"/>
              </a:rPr>
              <a:t>16.00 Leirin lopetus</a:t>
            </a:r>
          </a:p>
        </p:txBody>
      </p:sp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D371C62-9E36-4BF7-9065-137DF0838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82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Arial" panose="020B0604020202020204" pitchFamily="34" charset="0"/>
              </a:rPr>
              <a:t>Ampumahiihto urheilulajina</a:t>
            </a:r>
            <a:endParaRPr lang="fi-FI" dirty="0">
              <a:solidFill>
                <a:srgbClr val="245090"/>
              </a:solidFill>
              <a:cs typeface="RotisSansSerif ExtraBold"/>
            </a:endParaRP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516178" y="1340768"/>
            <a:ext cx="8229600" cy="4747666"/>
          </a:xfrm>
        </p:spPr>
        <p:txBody>
          <a:bodyPr/>
          <a:lstStyle/>
          <a:p>
            <a:pPr marL="109728" indent="0">
              <a:buNone/>
            </a:pPr>
            <a:r>
              <a:rPr lang="fi-FI" b="1" dirty="0"/>
              <a:t>Kilpailumuodot/lajit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Pika, normaali, takaa-ajo, yhteislähtö, </a:t>
            </a:r>
            <a:r>
              <a:rPr lang="fi-FI" sz="2400" i="1" dirty="0" err="1"/>
              <a:t>super</a:t>
            </a:r>
            <a:r>
              <a:rPr lang="fi-FI" sz="2400" i="1" dirty="0"/>
              <a:t> </a:t>
            </a:r>
            <a:r>
              <a:rPr lang="fi-FI" sz="2400" i="1" dirty="0" err="1"/>
              <a:t>sprint</a:t>
            </a:r>
            <a:r>
              <a:rPr lang="fi-FI" sz="2400" i="1" dirty="0"/>
              <a:t>,</a:t>
            </a:r>
            <a:r>
              <a:rPr lang="fi-FI" sz="2400" dirty="0"/>
              <a:t> viestit (joukkue-, seka-, pari-)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Ampumahiihto, -juoksu ja rulla-ampumahiihto sekä ampumasuunnistus</a:t>
            </a:r>
            <a:endParaRPr lang="fi-FI" b="1" dirty="0"/>
          </a:p>
          <a:p>
            <a:pPr marL="0" indent="0">
              <a:buNone/>
            </a:pPr>
            <a:r>
              <a:rPr lang="fi-FI" b="1" dirty="0"/>
              <a:t> Sarjat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Kansalliset kilpailut M/N11 – M/N75, nuorten sarjoissa kahden vuoden välein, ikäkausisarjat viiden vuoden välein (yli 35 v)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SM-kilpailuissa M/N 13,</a:t>
            </a:r>
            <a:r>
              <a:rPr lang="fi-FI" sz="2400" b="1" dirty="0">
                <a:solidFill>
                  <a:srgbClr val="FF0000"/>
                </a:solidFill>
              </a:rPr>
              <a:t>14</a:t>
            </a:r>
            <a:r>
              <a:rPr lang="fi-FI" sz="2400" dirty="0"/>
              <a:t>,15,</a:t>
            </a:r>
            <a:r>
              <a:rPr lang="fi-FI" sz="2400" b="1" dirty="0">
                <a:solidFill>
                  <a:srgbClr val="FF0000"/>
                </a:solidFill>
              </a:rPr>
              <a:t>16</a:t>
            </a:r>
            <a:r>
              <a:rPr lang="fi-FI" sz="2400" dirty="0"/>
              <a:t>,17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4000" dirty="0"/>
          </a:p>
          <a:p>
            <a:pPr marL="0" indent="0">
              <a:buNone/>
            </a:pPr>
            <a:r>
              <a:rPr lang="fi-FI" sz="2800" dirty="0">
                <a:latin typeface="RotisSansSerif"/>
                <a:cs typeface="RotisSansSerif"/>
              </a:rPr>
              <a:t>	</a:t>
            </a:r>
          </a:p>
        </p:txBody>
      </p:sp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82B9959-44B3-4922-85ED-3DA3A93D1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2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Arial" panose="020B0604020202020204" pitchFamily="34" charset="0"/>
              </a:rPr>
              <a:t>Ampumahiihto urheilulajina</a:t>
            </a:r>
            <a:endParaRPr lang="fi-FI" dirty="0">
              <a:solidFill>
                <a:srgbClr val="245090"/>
              </a:solidFill>
              <a:cs typeface="RotisSansSerif ExtraBold"/>
            </a:endParaRP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312825" y="964289"/>
            <a:ext cx="8229600" cy="4747666"/>
          </a:xfrm>
        </p:spPr>
        <p:txBody>
          <a:bodyPr/>
          <a:lstStyle/>
          <a:p>
            <a:pPr marL="109728" indent="0">
              <a:buNone/>
            </a:pPr>
            <a:r>
              <a:rPr lang="fi-FI" sz="3600" b="1" dirty="0"/>
              <a:t>Ammunnat eri ikäluokissa: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13-sarjaan asti ammunnassa saa käyttää tukea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15-sarjassa, ammunnassa käytetään käsivarsihihnaa.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Pystyammunta M/N 17 (16) sarjasta alkaen</a:t>
            </a:r>
          </a:p>
          <a:p>
            <a:pPr marL="0" indent="0">
              <a:buNone/>
            </a:pPr>
            <a:r>
              <a:rPr lang="fi-FI" sz="2800" dirty="0">
                <a:latin typeface="RotisSansSerif"/>
                <a:cs typeface="RotisSansSerif"/>
              </a:rPr>
              <a:t>	</a:t>
            </a:r>
          </a:p>
        </p:txBody>
      </p:sp>
      <p:pic>
        <p:nvPicPr>
          <p:cNvPr id="4" name="Kuva 3" descr="\\hiihdot.datalatu.fi\lumilajit\Hiihto-ja ammuntakuvat Lahdesta 2015\IMG_9588.jpg">
            <a:extLst>
              <a:ext uri="{FF2B5EF4-FFF2-40B4-BE49-F238E27FC236}">
                <a16:creationId xmlns:a16="http://schemas.microsoft.com/office/drawing/2014/main" id="{A6210406-3C71-4DBD-9992-88081782941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0" y="3972557"/>
            <a:ext cx="2837397" cy="1921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1222525-8C94-4260-9F16-5A6BDCC358E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097" y="3972556"/>
            <a:ext cx="2881239" cy="1921155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15D5B437-6994-45E3-9589-8C86E157965D}"/>
              </a:ext>
            </a:extLst>
          </p:cNvPr>
          <p:cNvSpPr txBox="1"/>
          <p:nvPr/>
        </p:nvSpPr>
        <p:spPr>
          <a:xfrm>
            <a:off x="386390" y="584484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Ampumistuki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97BFC013-1EA6-4394-9BDA-6C171900A075}"/>
              </a:ext>
            </a:extLst>
          </p:cNvPr>
          <p:cNvSpPr txBox="1"/>
          <p:nvPr/>
        </p:nvSpPr>
        <p:spPr>
          <a:xfrm>
            <a:off x="3768789" y="584628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Käsivarsihihna</a:t>
            </a:r>
          </a:p>
        </p:txBody>
      </p:sp>
      <p:pic>
        <p:nvPicPr>
          <p:cNvPr id="10" name="Kuva 9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33629DD-2FD2-4105-9CA8-4A69DB3D6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64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Ampumahiihtotaulu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516178" y="1340768"/>
            <a:ext cx="8229600" cy="4747666"/>
          </a:xfrm>
        </p:spPr>
        <p:txBody>
          <a:bodyPr/>
          <a:lstStyle/>
          <a:p>
            <a:pPr marL="0" indent="0">
              <a:buNone/>
            </a:pPr>
            <a:r>
              <a:rPr lang="fi-FI" sz="2800" dirty="0">
                <a:latin typeface="RotisSansSerif"/>
                <a:cs typeface="RotisSansSerif"/>
              </a:rPr>
              <a:t>	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28725"/>
            <a:ext cx="3789784" cy="4692114"/>
          </a:xfrm>
          <a:prstGeom prst="rect">
            <a:avLst/>
          </a:prstGeom>
        </p:spPr>
      </p:pic>
      <p:cxnSp>
        <p:nvCxnSpPr>
          <p:cNvPr id="6" name="Suora nuoliyhdysviiva 5"/>
          <p:cNvCxnSpPr/>
          <p:nvPr/>
        </p:nvCxnSpPr>
        <p:spPr>
          <a:xfrm flipV="1">
            <a:off x="2538352" y="1838578"/>
            <a:ext cx="0" cy="3672408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uora nuoliyhdysviiva 6"/>
          <p:cNvCxnSpPr/>
          <p:nvPr/>
        </p:nvCxnSpPr>
        <p:spPr>
          <a:xfrm>
            <a:off x="1854276" y="3674782"/>
            <a:ext cx="1368152" cy="0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iruutu 7"/>
          <p:cNvSpPr txBox="1"/>
          <p:nvPr/>
        </p:nvSpPr>
        <p:spPr>
          <a:xfrm>
            <a:off x="862220" y="1340768"/>
            <a:ext cx="335226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Makuu 45 mm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pysty 115 mm</a:t>
            </a:r>
            <a:endParaRPr 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 descr="Kuvahaun tulos haulle golfpal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100" y="1443728"/>
            <a:ext cx="2516283" cy="167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isällön paikkamerkki 3" descr="ScannedImage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928" y="3284984"/>
            <a:ext cx="2591125" cy="2591125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2538352" y="6020839"/>
            <a:ext cx="358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Ampumaetäisyys 50 m</a:t>
            </a:r>
          </a:p>
        </p:txBody>
      </p:sp>
    </p:spTree>
    <p:extLst>
      <p:ext uri="{BB962C8B-B14F-4D97-AF65-F5344CB8AC3E}">
        <p14:creationId xmlns:p14="http://schemas.microsoft.com/office/powerpoint/2010/main" val="1910035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Ampumahiihtoase ja patruunat</a:t>
            </a:r>
            <a:endParaRPr lang="fi-FI" dirty="0">
              <a:solidFill>
                <a:schemeClr val="accent1"/>
              </a:solidFill>
              <a:cs typeface="RotisSansSerif ExtraBold"/>
            </a:endParaRP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516178" y="1340768"/>
            <a:ext cx="8229600" cy="4747666"/>
          </a:xfrm>
        </p:spPr>
        <p:txBody>
          <a:bodyPr/>
          <a:lstStyle/>
          <a:p>
            <a:r>
              <a:rPr lang="fi-FI" sz="2800" dirty="0">
                <a:latin typeface="RotisSansSerif"/>
                <a:cs typeface="RotisSansSerif"/>
              </a:rPr>
              <a:t>	</a:t>
            </a:r>
          </a:p>
        </p:txBody>
      </p:sp>
      <p:pic>
        <p:nvPicPr>
          <p:cNvPr id="4" name="Sisällön paikkamerkk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4640461" cy="2575531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5220073" y="1700808"/>
            <a:ext cx="3672408" cy="20313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Lippaallinen kertatuli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Kaliiperi .22 LR (5,6 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Suoraveto- tai pulttilukko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Minimipaino 3,5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Laukaisuvastus min 500 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Pieni rekyyli ja laukausmelu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3861048"/>
            <a:ext cx="3466332" cy="1949812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5220073" y="4235789"/>
            <a:ext cx="3600400" cy="9233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Patruunan lähtönopeus 315 – 325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Luodin paino n 2,5 g</a:t>
            </a:r>
          </a:p>
        </p:txBody>
      </p:sp>
      <p:pic>
        <p:nvPicPr>
          <p:cNvPr id="9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FCD964B-91C1-4E2C-8081-E325E4B69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1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Aseen rakenne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516178" y="1340768"/>
            <a:ext cx="8229600" cy="4747666"/>
          </a:xfrm>
        </p:spPr>
        <p:txBody>
          <a:bodyPr/>
          <a:lstStyle/>
          <a:p>
            <a:r>
              <a:rPr lang="fi-FI" sz="2800" dirty="0">
                <a:latin typeface="RotisSansSerif"/>
                <a:cs typeface="RotisSansSerif"/>
              </a:rPr>
              <a:t>	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8" y="980728"/>
            <a:ext cx="7658000" cy="4250314"/>
          </a:xfrm>
          <a:prstGeom prst="rect">
            <a:avLst/>
          </a:prstGeom>
        </p:spPr>
      </p:pic>
      <p:sp>
        <p:nvSpPr>
          <p:cNvPr id="6" name="Ellipsi 5"/>
          <p:cNvSpPr/>
          <p:nvPr/>
        </p:nvSpPr>
        <p:spPr>
          <a:xfrm>
            <a:off x="8025916" y="1376772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7" name="Ellipsi 6"/>
          <p:cNvSpPr/>
          <p:nvPr/>
        </p:nvSpPr>
        <p:spPr>
          <a:xfrm>
            <a:off x="6372200" y="1374395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8" name="Ellipsi 7"/>
          <p:cNvSpPr/>
          <p:nvPr/>
        </p:nvSpPr>
        <p:spPr>
          <a:xfrm>
            <a:off x="4542277" y="1340768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9" name="Ellipsi 8"/>
          <p:cNvSpPr/>
          <p:nvPr/>
        </p:nvSpPr>
        <p:spPr>
          <a:xfrm>
            <a:off x="3864496" y="1204339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0" name="Ellipsi 9"/>
          <p:cNvSpPr/>
          <p:nvPr/>
        </p:nvSpPr>
        <p:spPr>
          <a:xfrm>
            <a:off x="2771800" y="1016732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1" name="Ellipsi 10"/>
          <p:cNvSpPr/>
          <p:nvPr/>
        </p:nvSpPr>
        <p:spPr>
          <a:xfrm>
            <a:off x="3737203" y="3609020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12" name="Ellipsi 11"/>
          <p:cNvSpPr/>
          <p:nvPr/>
        </p:nvSpPr>
        <p:spPr>
          <a:xfrm>
            <a:off x="4606252" y="3385420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13" name="Ellipsi 12"/>
          <p:cNvSpPr/>
          <p:nvPr/>
        </p:nvSpPr>
        <p:spPr>
          <a:xfrm>
            <a:off x="5688124" y="3140968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14" name="Ellipsi 13"/>
          <p:cNvSpPr/>
          <p:nvPr/>
        </p:nvSpPr>
        <p:spPr>
          <a:xfrm>
            <a:off x="1907704" y="3789040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1304536" y="1462136"/>
            <a:ext cx="510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solidFill>
                  <a:prstClr val="black"/>
                </a:solidFill>
              </a:rPr>
              <a:t>9.1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395536" y="1910796"/>
            <a:ext cx="510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solidFill>
                  <a:prstClr val="black"/>
                </a:solidFill>
              </a:rPr>
              <a:t>9.2</a:t>
            </a:r>
          </a:p>
        </p:txBody>
      </p:sp>
      <p:cxnSp>
        <p:nvCxnSpPr>
          <p:cNvPr id="17" name="Suora yhdysviiva 16"/>
          <p:cNvCxnSpPr/>
          <p:nvPr/>
        </p:nvCxnSpPr>
        <p:spPr>
          <a:xfrm flipH="1">
            <a:off x="7661001" y="1646802"/>
            <a:ext cx="332420" cy="1800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/>
        </p:nvCxnSpPr>
        <p:spPr>
          <a:xfrm>
            <a:off x="6552220" y="1736812"/>
            <a:ext cx="0" cy="432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uora yhdysviiva 18"/>
          <p:cNvCxnSpPr/>
          <p:nvPr/>
        </p:nvCxnSpPr>
        <p:spPr>
          <a:xfrm flipH="1">
            <a:off x="4469968" y="1691195"/>
            <a:ext cx="229216" cy="5232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/>
        </p:nvCxnSpPr>
        <p:spPr>
          <a:xfrm>
            <a:off x="4044516" y="1564379"/>
            <a:ext cx="180020" cy="6500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uora yhdysviiva 20"/>
          <p:cNvCxnSpPr/>
          <p:nvPr/>
        </p:nvCxnSpPr>
        <p:spPr>
          <a:xfrm>
            <a:off x="2951820" y="1376772"/>
            <a:ext cx="324036" cy="5126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/>
        </p:nvCxnSpPr>
        <p:spPr>
          <a:xfrm flipH="1" flipV="1">
            <a:off x="3523254" y="2780928"/>
            <a:ext cx="341242" cy="8280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uora yhdysviiva 26"/>
          <p:cNvCxnSpPr/>
          <p:nvPr/>
        </p:nvCxnSpPr>
        <p:spPr>
          <a:xfrm flipH="1" flipV="1">
            <a:off x="4134526" y="2789929"/>
            <a:ext cx="580874" cy="6120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uora yhdysviiva 27"/>
          <p:cNvCxnSpPr/>
          <p:nvPr/>
        </p:nvCxnSpPr>
        <p:spPr>
          <a:xfrm flipH="1" flipV="1">
            <a:off x="4355976" y="2690918"/>
            <a:ext cx="113992" cy="4500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uora yhdysviiva 28"/>
          <p:cNvCxnSpPr/>
          <p:nvPr/>
        </p:nvCxnSpPr>
        <p:spPr>
          <a:xfrm flipH="1" flipV="1">
            <a:off x="5310082" y="2745595"/>
            <a:ext cx="396044" cy="4487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uora yhdysviiva 29"/>
          <p:cNvCxnSpPr/>
          <p:nvPr/>
        </p:nvCxnSpPr>
        <p:spPr>
          <a:xfrm flipV="1">
            <a:off x="5508104" y="2312907"/>
            <a:ext cx="0" cy="6570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uora yhdysviiva 31"/>
          <p:cNvCxnSpPr/>
          <p:nvPr/>
        </p:nvCxnSpPr>
        <p:spPr>
          <a:xfrm flipH="1" flipV="1">
            <a:off x="1907704" y="3320988"/>
            <a:ext cx="180020" cy="4680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uora yhdysviiva 32"/>
          <p:cNvCxnSpPr>
            <a:endCxn id="16" idx="2"/>
          </p:cNvCxnSpPr>
          <p:nvPr/>
        </p:nvCxnSpPr>
        <p:spPr>
          <a:xfrm flipH="1" flipV="1">
            <a:off x="650574" y="2249350"/>
            <a:ext cx="321026" cy="5405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uora yhdysviiva 33"/>
          <p:cNvCxnSpPr/>
          <p:nvPr/>
        </p:nvCxnSpPr>
        <p:spPr>
          <a:xfrm flipH="1" flipV="1">
            <a:off x="1559574" y="1746424"/>
            <a:ext cx="255038" cy="7464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kstiruutu 38"/>
          <p:cNvSpPr txBox="1"/>
          <p:nvPr/>
        </p:nvSpPr>
        <p:spPr>
          <a:xfrm>
            <a:off x="1104944" y="4195841"/>
            <a:ext cx="33650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fi-FI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Etutähtäin</a:t>
            </a:r>
          </a:p>
          <a:p>
            <a:pPr marL="342900" indent="-342900">
              <a:buFontTx/>
              <a:buAutoNum type="arabicPeriod"/>
            </a:pPr>
            <a:r>
              <a:rPr lang="fi-FI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Piippu</a:t>
            </a:r>
          </a:p>
          <a:p>
            <a:pPr marL="342900" indent="-342900">
              <a:buFontTx/>
              <a:buAutoNum type="arabicPeriod"/>
            </a:pPr>
            <a:r>
              <a:rPr lang="fi-FI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Lukonkehys</a:t>
            </a:r>
          </a:p>
          <a:p>
            <a:pPr marL="342900" indent="-342900">
              <a:buFontTx/>
              <a:buAutoNum type="arabicPeriod"/>
            </a:pPr>
            <a:r>
              <a:rPr lang="fi-FI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Lukko</a:t>
            </a:r>
          </a:p>
          <a:p>
            <a:pPr marL="342900" indent="-342900">
              <a:buFontTx/>
              <a:buAutoNum type="arabicPeriod"/>
            </a:pPr>
            <a:r>
              <a:rPr lang="fi-FI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Takatähtäin</a:t>
            </a:r>
          </a:p>
          <a:p>
            <a:pPr marL="342900" indent="-342900">
              <a:buFontTx/>
              <a:buAutoNum type="arabicPeriod"/>
            </a:pPr>
            <a:r>
              <a:rPr lang="fi-FI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Liipaisin</a:t>
            </a:r>
          </a:p>
          <a:p>
            <a:pPr marL="342900" indent="-342900">
              <a:buFontTx/>
              <a:buAutoNum type="arabicPeriod"/>
            </a:pPr>
            <a:r>
              <a:rPr lang="fi-FI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Lipasaukko ja lippaan salpa</a:t>
            </a:r>
          </a:p>
        </p:txBody>
      </p:sp>
      <p:sp>
        <p:nvSpPr>
          <p:cNvPr id="40" name="Tekstiruutu 39"/>
          <p:cNvSpPr txBox="1"/>
          <p:nvPr/>
        </p:nvSpPr>
        <p:spPr>
          <a:xfrm>
            <a:off x="4340449" y="3937806"/>
            <a:ext cx="2967544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Etutukki, lipaskotelo</a:t>
            </a:r>
          </a:p>
          <a:p>
            <a:r>
              <a:rPr lang="fi-FI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Perä</a:t>
            </a:r>
          </a:p>
          <a:p>
            <a:pPr lvl="1"/>
            <a:r>
              <a:rPr lang="fi-FI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9.1 Poskituki</a:t>
            </a:r>
          </a:p>
          <a:p>
            <a:pPr lvl="1"/>
            <a:r>
              <a:rPr lang="fi-FI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9.2 Perälevy</a:t>
            </a:r>
          </a:p>
          <a:p>
            <a:endParaRPr lang="fi-FI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Varusteet: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Tuki- ja käsivarsihihna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Valjaat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Asepussi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Työkalut + </a:t>
            </a:r>
            <a:r>
              <a:rPr lang="fi-FI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puhd.välineet</a:t>
            </a:r>
            <a:endParaRPr lang="fi-FI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179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4" y="584302"/>
            <a:ext cx="6309957" cy="222839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>
                <a:solidFill>
                  <a:schemeClr val="accent1"/>
                </a:solidFill>
                <a:cs typeface="RotisSansSerif ExtraBold"/>
              </a:rPr>
              <a:t>Harjoitusvälineet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516178" y="1340768"/>
            <a:ext cx="8229600" cy="4747666"/>
          </a:xfrm>
        </p:spPr>
        <p:txBody>
          <a:bodyPr/>
          <a:lstStyle/>
          <a:p>
            <a:pPr marL="0" indent="0">
              <a:buNone/>
            </a:pPr>
            <a:r>
              <a:rPr lang="fi-FI" sz="2800" dirty="0">
                <a:latin typeface="RotisSansSerif"/>
                <a:cs typeface="RotisSansSerif"/>
              </a:rPr>
              <a:t>	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31" y="1599649"/>
            <a:ext cx="3471590" cy="1031036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683568" y="2586165"/>
            <a:ext cx="510671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EKO-ase</a:t>
            </a:r>
            <a:endParaRPr lang="fi-FI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Ampumahiihdon harjoittelukäyttöön tehty väline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Hyviä puolia: tähtäysviiva ja analyysimahdollisuus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Helpot säätömahdollisuudet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Laukaisuharjoittelu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Ei rekyyliä</a:t>
            </a:r>
          </a:p>
          <a:p>
            <a:pPr lvl="0"/>
            <a:endParaRPr lang="fi-FI" dirty="0"/>
          </a:p>
          <a:p>
            <a:pPr lvl="0"/>
            <a:r>
              <a:rPr lang="fi-FI" dirty="0"/>
              <a:t>ILMAKIVÄÄRIAMMUNTA</a:t>
            </a:r>
          </a:p>
          <a:p>
            <a:pPr algn="ctr"/>
            <a:endParaRPr lang="fi-FI" dirty="0"/>
          </a:p>
        </p:txBody>
      </p:sp>
      <p:pic>
        <p:nvPicPr>
          <p:cNvPr id="10" name="Kuva 9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31DE95D-7138-4C6A-AAC9-93846E9D8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6165304"/>
            <a:ext cx="1838508" cy="664630"/>
          </a:xfrm>
          <a:prstGeom prst="rect">
            <a:avLst/>
          </a:prstGeom>
        </p:spPr>
      </p:pic>
      <p:pic>
        <p:nvPicPr>
          <p:cNvPr id="3" name="Kuva 2" descr="Kuva, joka sisältää kohteen ase&#10;&#10;Kuvaus luotu automaattisesti">
            <a:extLst>
              <a:ext uri="{FF2B5EF4-FFF2-40B4-BE49-F238E27FC236}">
                <a16:creationId xmlns:a16="http://schemas.microsoft.com/office/drawing/2014/main" id="{3EE84883-F22B-0A17-0DCE-EC6C5659D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84" y="4474671"/>
            <a:ext cx="5992956" cy="22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46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hl, PP-pohja" id="{93D2E405-6443-4F38-943F-A179FE728E05}" vid="{66EC6D2B-8B3A-47E8-A893-D21A97FF9C80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17382</TotalTime>
  <Words>606</Words>
  <Application>Microsoft Macintosh PowerPoint</Application>
  <PresentationFormat>Näytössä katseltava diaesitys (4:3)</PresentationFormat>
  <Paragraphs>161</Paragraphs>
  <Slides>25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RotisSansSerif</vt:lpstr>
      <vt:lpstr>RotisSansSerif ExtraBold</vt:lpstr>
      <vt:lpstr>Office-teema</vt:lpstr>
      <vt:lpstr>1_Office-teema</vt:lpstr>
      <vt:lpstr>PowerPoint-esitys</vt:lpstr>
      <vt:lpstr>Ampumahiihdon NAPSU-leiri</vt:lpstr>
      <vt:lpstr>Napsu-leirin esimerkki-ohjelma</vt:lpstr>
      <vt:lpstr>Ampumahiihto urheilulajina</vt:lpstr>
      <vt:lpstr>Ampumahiihto urheilulajina</vt:lpstr>
      <vt:lpstr>Ampumahiihtotaulu</vt:lpstr>
      <vt:lpstr>Ampumahiihtoase ja patruunat</vt:lpstr>
      <vt:lpstr>Aseen rakenne</vt:lpstr>
      <vt:lpstr>Harjoitusvälineet</vt:lpstr>
      <vt:lpstr>Tähtäimet</vt:lpstr>
      <vt:lpstr>Tähtäimen siirrot</vt:lpstr>
      <vt:lpstr>Tähtääminen</vt:lpstr>
      <vt:lpstr>Tähtääminen</vt:lpstr>
      <vt:lpstr>Tähtääminen</vt:lpstr>
      <vt:lpstr>PowerPoint-esitys</vt:lpstr>
      <vt:lpstr>Liipaisun pääkohdat</vt:lpstr>
      <vt:lpstr>Liipaisun pääkohdat</vt:lpstr>
      <vt:lpstr>Hengitys</vt:lpstr>
      <vt:lpstr>Makuuammunta asento</vt:lpstr>
      <vt:lpstr>Makuuammunta asento</vt:lpstr>
      <vt:lpstr>Makuuammunta asento</vt:lpstr>
      <vt:lpstr>Makuuammunta asento tukea käyttäen</vt:lpstr>
      <vt:lpstr>Turvallisuusasiat</vt:lpstr>
      <vt:lpstr>Turvallisuusasiat</vt:lpstr>
      <vt:lpstr>PowerPoint-esitys</vt:lpstr>
    </vt:vector>
  </TitlesOfParts>
  <Company>Aalto 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Tommi Ehrnrooth</dc:creator>
  <cp:lastModifiedBy>Lauri Elo</cp:lastModifiedBy>
  <cp:revision>72</cp:revision>
  <dcterms:created xsi:type="dcterms:W3CDTF">2013-02-22T07:53:40Z</dcterms:created>
  <dcterms:modified xsi:type="dcterms:W3CDTF">2022-08-26T07:19:24Z</dcterms:modified>
</cp:coreProperties>
</file>